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1"/>
  </p:sldMasterIdLst>
  <p:notesMasterIdLst>
    <p:notesMasterId r:id="rId22"/>
  </p:notesMasterIdLst>
  <p:handoutMasterIdLst>
    <p:handoutMasterId r:id="rId23"/>
  </p:handoutMasterIdLst>
  <p:sldIdLst>
    <p:sldId id="257" r:id="rId2"/>
    <p:sldId id="303" r:id="rId3"/>
    <p:sldId id="275" r:id="rId4"/>
    <p:sldId id="276" r:id="rId5"/>
    <p:sldId id="324" r:id="rId6"/>
    <p:sldId id="277" r:id="rId7"/>
    <p:sldId id="261" r:id="rId8"/>
    <p:sldId id="266" r:id="rId9"/>
    <p:sldId id="291" r:id="rId10"/>
    <p:sldId id="278" r:id="rId11"/>
    <p:sldId id="325" r:id="rId12"/>
    <p:sldId id="279" r:id="rId13"/>
    <p:sldId id="321" r:id="rId14"/>
    <p:sldId id="304" r:id="rId15"/>
    <p:sldId id="308" r:id="rId16"/>
    <p:sldId id="298" r:id="rId17"/>
    <p:sldId id="299" r:id="rId18"/>
    <p:sldId id="320" r:id="rId19"/>
    <p:sldId id="280" r:id="rId20"/>
    <p:sldId id="273"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622"/>
    <p:restoredTop sz="94872" autoAdjust="0"/>
  </p:normalViewPr>
  <p:slideViewPr>
    <p:cSldViewPr snapToGrid="0" snapToObjects="1">
      <p:cViewPr varScale="1">
        <p:scale>
          <a:sx n="81" d="100"/>
          <a:sy n="81" d="100"/>
        </p:scale>
        <p:origin x="446" y="53"/>
      </p:cViewPr>
      <p:guideLst/>
    </p:cSldViewPr>
  </p:slideViewPr>
  <p:notesTextViewPr>
    <p:cViewPr>
      <p:scale>
        <a:sx n="1" d="1"/>
        <a:sy n="1" d="1"/>
      </p:scale>
      <p:origin x="0" y="0"/>
    </p:cViewPr>
  </p:notesTextViewPr>
  <p:notesViewPr>
    <p:cSldViewPr snapToGrid="0" snapToObjects="1">
      <p:cViewPr varScale="1">
        <p:scale>
          <a:sx n="68" d="100"/>
          <a:sy n="68" d="100"/>
        </p:scale>
        <p:origin x="3288"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8B3D3C9-ED3E-4430-A8CA-03711A676035}" type="datetimeFigureOut">
              <a:rPr lang="en-US" smtClean="0"/>
              <a:t>2/15/2023</a:t>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A94CC5C-2831-4FAC-8076-6410B257E0B7}" type="slidenum">
              <a:rPr lang="en-US" smtClean="0"/>
              <a:t>‹#›</a:t>
            </a:fld>
            <a:endParaRPr lang="en-US" dirty="0"/>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jpeg>
</file>

<file path=ppt/media/image4.jpeg>
</file>

<file path=ppt/media/image5.jpe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E67E2B-6215-4DB6-B113-75ACD1123374}" type="datetimeFigureOut">
              <a:rPr lang="en-US" smtClean="0"/>
              <a:t>2/15/2023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6BC8106-034A-47C1-ADA6-0A1F9E0E7474}" type="slidenum">
              <a:rPr lang="en-US" smtClean="0"/>
              <a:t>‹#›</a:t>
            </a:fld>
            <a:endParaRPr lang="en-US"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6BC8106-034A-47C1-ADA6-0A1F9E0E7474}" type="slidenum">
              <a:rPr lang="en-US" smtClean="0"/>
              <a:t>1</a:t>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6BC8106-034A-47C1-ADA6-0A1F9E0E7474}" type="slidenum">
              <a:rPr lang="en-US" smtClean="0"/>
              <a:t>7</a:t>
            </a:fld>
            <a:endParaRPr 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6BC8106-034A-47C1-ADA6-0A1F9E0E7474}" type="slidenum">
              <a:rPr lang="en-US" smtClean="0"/>
              <a:t>8</a:t>
            </a:fld>
            <a:endParaRPr 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6BC8106-034A-47C1-ADA6-0A1F9E0E7474}" type="slidenum">
              <a:rPr lang="en-US" smtClean="0"/>
              <a:t>20</a:t>
            </a:fld>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87DE6118-2437-4B30-8E3C-4D2BE6020583}" type="datetimeFigureOut">
              <a:rPr lang="en-US" smtClean="0"/>
              <a:t>2/15/2023</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smtClean="0"/>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smtClean="0"/>
              <a:t>2/15/2023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smtClean="0"/>
              <a:t>2/15/2023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reserve="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7DE6118-2437-4B30-8E3C-4D2BE6020583}" type="datetimeFigureOut">
              <a:rPr lang="en-US" smtClean="0"/>
              <a:t>2/15/2023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smtClean="0"/>
              <a:t>2/15/2023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7DE6118-2437-4B30-8E3C-4D2BE6020583}" type="datetimeFigureOut">
              <a:rPr lang="en-US" smtClean="0"/>
              <a:t>2/15/2023</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smtClean="0"/>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7DE6118-2437-4B30-8E3C-4D2BE6020583}" type="datetimeFigureOut">
              <a:rPr lang="en-US" smtClean="0"/>
              <a:t>2/15/2023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7DE6118-2437-4B30-8E3C-4D2BE6020583}" type="datetimeFigureOut">
              <a:rPr lang="en-US" smtClean="0"/>
              <a:t>2/15/2023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smtClean="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7DE6118-2437-4B30-8E3C-4D2BE6020583}" type="datetimeFigureOut">
              <a:rPr lang="en-US" smtClean="0"/>
              <a:t>2/15/2023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smtClean="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DE6118-2437-4B30-8E3C-4D2BE6020583}" type="datetimeFigureOut">
              <a:rPr lang="en-US" smtClean="0"/>
              <a:t>2/15/2023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smtClean="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smtClean="0"/>
              <a:t>2/15/2023</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smtClean="0"/>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smtClean="0"/>
              <a:t>2/15/2023</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smtClean="0"/>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87DE6118-2437-4B30-8E3C-4D2BE6020583}" type="datetimeFigureOut">
              <a:rPr lang="en-US" smtClean="0"/>
              <a:t>2/15/2023</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smtClean="0"/>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175" indent="-384175"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3.jpeg"/></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8" name="Rectangle 47"/>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descr="person with bookbag staring out over the mountains"/>
          <p:cNvPicPr>
            <a:picLocks noChangeAspect="1"/>
          </p:cNvPicPr>
          <p:nvPr/>
        </p:nvPicPr>
        <p:blipFill rotWithShape="1">
          <a:blip r:embed="rId3" cstate="hqprint">
            <a:alphaModFix amt="40000"/>
          </a:blip>
          <a:srcRect/>
          <a:stretch>
            <a:fillRect/>
          </a:stretch>
        </p:blipFill>
        <p:spPr>
          <a:xfrm>
            <a:off x="-637" y="10"/>
            <a:ext cx="12191980" cy="6857990"/>
          </a:xfrm>
          <a:prstGeom prst="rect">
            <a:avLst/>
          </a:prstGeom>
        </p:spPr>
      </p:pic>
      <p:sp>
        <p:nvSpPr>
          <p:cNvPr id="2" name="Title 1"/>
          <p:cNvSpPr>
            <a:spLocks noGrp="1"/>
          </p:cNvSpPr>
          <p:nvPr>
            <p:ph type="ctrTitle"/>
          </p:nvPr>
        </p:nvSpPr>
        <p:spPr>
          <a:xfrm>
            <a:off x="660400" y="260985"/>
            <a:ext cx="10871200" cy="2298065"/>
          </a:xfrm>
        </p:spPr>
        <p:txBody>
          <a:bodyPr>
            <a:normAutofit/>
          </a:bodyPr>
          <a:lstStyle/>
          <a:p>
            <a:pPr algn="ctr"/>
            <a:r>
              <a:rPr lang="en-US" sz="4000" dirty="0">
                <a:latin typeface="Times New Roman" panose="02020603050405020304" pitchFamily="18" charset="0"/>
                <a:cs typeface="Times New Roman" panose="02020603050405020304" pitchFamily="18" charset="0"/>
              </a:rPr>
              <a:t>AIR POLLUTION PREDICTION USING RANDOM FOREST AND DECISION TREE ALGORITHM</a:t>
            </a:r>
          </a:p>
        </p:txBody>
      </p:sp>
      <p:sp>
        <p:nvSpPr>
          <p:cNvPr id="4" name="Subtitle 3"/>
          <p:cNvSpPr>
            <a:spLocks noGrp="1"/>
          </p:cNvSpPr>
          <p:nvPr>
            <p:ph type="subTitle" idx="1"/>
          </p:nvPr>
        </p:nvSpPr>
        <p:spPr>
          <a:xfrm>
            <a:off x="667385" y="3125470"/>
            <a:ext cx="11277600" cy="3515995"/>
          </a:xfrm>
        </p:spPr>
        <p:txBody>
          <a:bodyPr vert="horz" lIns="91440" tIns="45720" rIns="91440" bIns="45720" rtlCol="0" anchor="t">
            <a:noAutofit/>
          </a:bodyPr>
          <a:lstStyle/>
          <a:p>
            <a:pPr lvl="1" algn="r">
              <a:lnSpc>
                <a:spcPct val="100000"/>
              </a:lnSpc>
              <a:spcAft>
                <a:spcPts val="600"/>
              </a:spcAft>
            </a:pPr>
            <a:r>
              <a:rPr lang="en-US" sz="2100" i="0" dirty="0">
                <a:latin typeface="Times New Roman" panose="02020603050405020304" pitchFamily="18" charset="0"/>
                <a:cs typeface="Times New Roman" panose="02020603050405020304" pitchFamily="18" charset="0"/>
              </a:rPr>
              <a:t>                         UNDER THE  ESTIMED </a:t>
            </a:r>
            <a:r>
              <a:rPr lang="en-US" sz="2100" i="0" dirty="0">
                <a:latin typeface="Times New Roman" panose="02020603050405020304" pitchFamily="18" charset="0"/>
                <a:cs typeface="Times New Roman" panose="02020603050405020304" pitchFamily="18" charset="0"/>
                <a:sym typeface="+mn-ea"/>
              </a:rPr>
              <a:t>GUDIANCE BY</a:t>
            </a:r>
            <a:r>
              <a:rPr lang="en-US" sz="2100" i="0" dirty="0">
                <a:latin typeface="Times New Roman" panose="02020603050405020304" pitchFamily="18" charset="0"/>
                <a:cs typeface="Times New Roman" panose="02020603050405020304" pitchFamily="18" charset="0"/>
              </a:rPr>
              <a:t> :</a:t>
            </a:r>
          </a:p>
          <a:p>
            <a:pPr lvl="1" algn="r">
              <a:lnSpc>
                <a:spcPct val="100000"/>
              </a:lnSpc>
              <a:spcAft>
                <a:spcPts val="600"/>
              </a:spcAft>
            </a:pPr>
            <a:r>
              <a:rPr lang="en-US" sz="2100" i="0" dirty="0">
                <a:latin typeface="Times New Roman" panose="02020603050405020304" pitchFamily="18" charset="0"/>
                <a:cs typeface="Times New Roman" panose="02020603050405020304" pitchFamily="18" charset="0"/>
              </a:rPr>
              <a:t>-Dr . PRASADARAO.M,ASSOC.PROF ,M.TECH,Ph.D   </a:t>
            </a:r>
          </a:p>
          <a:p>
            <a:pPr lvl="1" algn="r">
              <a:lnSpc>
                <a:spcPct val="100000"/>
              </a:lnSpc>
              <a:spcAft>
                <a:spcPts val="600"/>
              </a:spcAft>
            </a:pPr>
            <a:r>
              <a:rPr lang="en-US" sz="1800" i="0" dirty="0">
                <a:latin typeface="Times New Roman" panose="02020603050405020304" pitchFamily="18" charset="0"/>
                <a:cs typeface="Times New Roman" panose="02020603050405020304" pitchFamily="18" charset="0"/>
              </a:rPr>
              <a:t>Team leader :-  </a:t>
            </a:r>
            <a:r>
              <a:rPr lang="en-US" sz="1800" i="0" dirty="0" err="1">
                <a:latin typeface="Times New Roman" panose="02020603050405020304" pitchFamily="18" charset="0"/>
                <a:cs typeface="Times New Roman" panose="02020603050405020304" pitchFamily="18" charset="0"/>
              </a:rPr>
              <a:t>A.Vineela</a:t>
            </a:r>
            <a:r>
              <a:rPr lang="en-US" sz="1800" i="0" dirty="0">
                <a:latin typeface="Times New Roman" panose="02020603050405020304" pitchFamily="18" charset="0"/>
                <a:cs typeface="Times New Roman" panose="02020603050405020304" pitchFamily="18" charset="0"/>
              </a:rPr>
              <a:t>(319129510001)</a:t>
            </a:r>
          </a:p>
          <a:p>
            <a:pPr marL="0" lvl="1" algn="r">
              <a:lnSpc>
                <a:spcPct val="100000"/>
              </a:lnSpc>
              <a:spcAft>
                <a:spcPts val="600"/>
              </a:spcAft>
            </a:pPr>
            <a:r>
              <a:rPr lang="en-US" sz="1800" i="0" dirty="0">
                <a:latin typeface="Times New Roman" panose="02020603050405020304" pitchFamily="18" charset="0"/>
                <a:cs typeface="Times New Roman" panose="02020603050405020304" pitchFamily="18" charset="0"/>
              </a:rPr>
              <a:t>Team Members:- </a:t>
            </a:r>
            <a:r>
              <a:rPr lang="en-US" sz="1800" i="0" dirty="0">
                <a:latin typeface="Times New Roman" panose="02020603050405020304" pitchFamily="18" charset="0"/>
                <a:cs typeface="Times New Roman" panose="02020603050405020304" pitchFamily="18" charset="0"/>
                <a:sym typeface="+mn-ea"/>
              </a:rPr>
              <a:t> J. Sai Ganesh Varma(319129510021)</a:t>
            </a:r>
            <a:endParaRPr lang="en-US" sz="1800" i="0" dirty="0">
              <a:latin typeface="Times New Roman" panose="02020603050405020304" pitchFamily="18" charset="0"/>
              <a:cs typeface="Times New Roman" panose="02020603050405020304" pitchFamily="18" charset="0"/>
            </a:endParaRPr>
          </a:p>
          <a:p>
            <a:pPr lvl="1" algn="r">
              <a:lnSpc>
                <a:spcPct val="100000"/>
              </a:lnSpc>
              <a:spcAft>
                <a:spcPts val="600"/>
              </a:spcAft>
            </a:pPr>
            <a:r>
              <a:rPr lang="en-US" sz="1800" i="0" dirty="0">
                <a:latin typeface="Times New Roman" panose="02020603050405020304" pitchFamily="18" charset="0"/>
                <a:cs typeface="Times New Roman" panose="02020603050405020304" pitchFamily="18" charset="0"/>
              </a:rPr>
              <a:t>B. Sai Ganesh(</a:t>
            </a:r>
            <a:r>
              <a:rPr lang="en-US" sz="1800" i="0" dirty="0">
                <a:latin typeface="Times New Roman" panose="02020603050405020304" pitchFamily="18" charset="0"/>
                <a:ea typeface="+mn-lt"/>
                <a:cs typeface="Times New Roman" panose="02020603050405020304" pitchFamily="18" charset="0"/>
              </a:rPr>
              <a:t>319129510008)</a:t>
            </a:r>
          </a:p>
          <a:p>
            <a:pPr lvl="1" algn="r">
              <a:lnSpc>
                <a:spcPct val="100000"/>
              </a:lnSpc>
              <a:spcAft>
                <a:spcPts val="600"/>
              </a:spcAft>
            </a:pPr>
            <a:r>
              <a:rPr lang="en-US" sz="1800" i="0" dirty="0">
                <a:latin typeface="Times New Roman" panose="02020603050405020304" pitchFamily="18" charset="0"/>
                <a:cs typeface="Times New Roman" panose="02020603050405020304" pitchFamily="18" charset="0"/>
                <a:sym typeface="+mn-ea"/>
              </a:rPr>
              <a:t> </a:t>
            </a:r>
            <a:r>
              <a:rPr lang="en-US" sz="1800" i="0" dirty="0" err="1">
                <a:latin typeface="Times New Roman" panose="02020603050405020304" pitchFamily="18" charset="0"/>
                <a:cs typeface="Times New Roman" panose="02020603050405020304" pitchFamily="18" charset="0"/>
                <a:sym typeface="+mn-ea"/>
              </a:rPr>
              <a:t>B.Priyanka</a:t>
            </a:r>
            <a:r>
              <a:rPr lang="en-US" sz="1800" i="0" dirty="0">
                <a:latin typeface="Times New Roman" panose="02020603050405020304" pitchFamily="18" charset="0"/>
                <a:cs typeface="Times New Roman" panose="02020603050405020304" pitchFamily="18" charset="0"/>
                <a:sym typeface="+mn-ea"/>
              </a:rPr>
              <a:t>(</a:t>
            </a:r>
            <a:r>
              <a:rPr lang="en-US" sz="1800" i="0" dirty="0">
                <a:latin typeface="Times New Roman" panose="02020603050405020304" pitchFamily="18" charset="0"/>
                <a:ea typeface="+mn-lt"/>
                <a:cs typeface="Times New Roman" panose="02020603050405020304" pitchFamily="18" charset="0"/>
                <a:sym typeface="+mn-ea"/>
              </a:rPr>
              <a:t>319129510009</a:t>
            </a:r>
            <a:r>
              <a:rPr lang="en-US" sz="1800" i="0" dirty="0">
                <a:latin typeface="Times New Roman" panose="02020603050405020304" pitchFamily="18" charset="0"/>
                <a:cs typeface="Times New Roman" panose="02020603050405020304" pitchFamily="18" charset="0"/>
                <a:sym typeface="+mn-ea"/>
              </a:rPr>
              <a:t>)</a:t>
            </a:r>
            <a:endParaRPr lang="en-US" sz="1800" i="0" dirty="0">
              <a:latin typeface="Times New Roman" panose="02020603050405020304" pitchFamily="18" charset="0"/>
              <a:cs typeface="Times New Roman" panose="02020603050405020304" pitchFamily="18" charset="0"/>
            </a:endParaRPr>
          </a:p>
          <a:p>
            <a:pPr lvl="1" algn="r">
              <a:lnSpc>
                <a:spcPct val="100000"/>
              </a:lnSpc>
              <a:spcAft>
                <a:spcPts val="600"/>
              </a:spcAft>
            </a:pPr>
            <a:r>
              <a:rPr lang="en-US" sz="1800" i="0" dirty="0">
                <a:latin typeface="Times New Roman" panose="02020603050405020304" pitchFamily="18" charset="0"/>
                <a:cs typeface="Times New Roman" panose="02020603050405020304" pitchFamily="18" charset="0"/>
                <a:sym typeface="+mn-ea"/>
              </a:rPr>
              <a:t>  </a:t>
            </a:r>
            <a:r>
              <a:rPr lang="en-US" sz="1800" i="0" dirty="0" err="1">
                <a:latin typeface="Times New Roman" panose="02020603050405020304" pitchFamily="18" charset="0"/>
                <a:cs typeface="Times New Roman" panose="02020603050405020304" pitchFamily="18" charset="0"/>
                <a:sym typeface="+mn-ea"/>
              </a:rPr>
              <a:t>P.Shivani</a:t>
            </a:r>
            <a:r>
              <a:rPr lang="en-US" sz="1800" i="0" dirty="0">
                <a:latin typeface="Times New Roman" panose="02020603050405020304" pitchFamily="18" charset="0"/>
                <a:cs typeface="Times New Roman" panose="02020603050405020304" pitchFamily="18" charset="0"/>
                <a:sym typeface="+mn-ea"/>
              </a:rPr>
              <a:t>(319129510032)</a:t>
            </a:r>
            <a:r>
              <a:rPr lang="en-US" sz="1800" i="0" dirty="0">
                <a:latin typeface="Times New Roman" panose="02020603050405020304" pitchFamily="18" charset="0"/>
                <a:cs typeface="Times New Roman" panose="02020603050405020304" pitchFamily="18" charset="0"/>
              </a:rPr>
              <a:t>                              </a:t>
            </a:r>
          </a:p>
          <a:p>
            <a:pPr lvl="1" algn="r">
              <a:lnSpc>
                <a:spcPct val="100000"/>
              </a:lnSpc>
              <a:spcAft>
                <a:spcPts val="600"/>
              </a:spcAft>
            </a:pPr>
            <a:r>
              <a:rPr lang="en-US" sz="1800" i="0" dirty="0">
                <a:latin typeface="Times New Roman" panose="02020603050405020304" pitchFamily="18" charset="0"/>
                <a:cs typeface="Times New Roman" panose="02020603050405020304" pitchFamily="18" charset="0"/>
                <a:sym typeface="+mn-ea"/>
              </a:rPr>
              <a:t> </a:t>
            </a:r>
            <a:r>
              <a:rPr lang="en-US" sz="1800" i="0" dirty="0" err="1">
                <a:latin typeface="Times New Roman" panose="02020603050405020304" pitchFamily="18" charset="0"/>
                <a:cs typeface="Times New Roman" panose="02020603050405020304" pitchFamily="18" charset="0"/>
                <a:sym typeface="+mn-ea"/>
              </a:rPr>
              <a:t>G.Sasi</a:t>
            </a:r>
            <a:r>
              <a:rPr lang="en-US" sz="1800" i="0" dirty="0">
                <a:latin typeface="Times New Roman" panose="02020603050405020304" pitchFamily="18" charset="0"/>
                <a:cs typeface="Times New Roman" panose="02020603050405020304" pitchFamily="18" charset="0"/>
                <a:sym typeface="+mn-ea"/>
              </a:rPr>
              <a:t> (319129510052)</a:t>
            </a:r>
            <a:r>
              <a:rPr lang="en-US" sz="1800" i="0" dirty="0">
                <a:latin typeface="Times New Roman" panose="02020603050405020304" pitchFamily="18" charset="0"/>
                <a:cs typeface="Times New Roman" panose="02020603050405020304" pitchFamily="18" charset="0"/>
              </a:rPr>
              <a:t>                           </a:t>
            </a:r>
          </a:p>
          <a:p>
            <a:pPr lvl="1" algn="r">
              <a:lnSpc>
                <a:spcPct val="100000"/>
              </a:lnSpc>
              <a:spcAft>
                <a:spcPts val="600"/>
              </a:spcAft>
            </a:pPr>
            <a:r>
              <a:rPr lang="en-US" sz="1800" i="0" dirty="0">
                <a:latin typeface="Times New Roman" panose="02020603050405020304" pitchFamily="18" charset="0"/>
                <a:cs typeface="Times New Roman" panose="02020603050405020304" pitchFamily="18" charset="0"/>
              </a:rPr>
              <a:t>                  </a:t>
            </a:r>
          </a:p>
          <a:p>
            <a:pPr lvl="1" algn="r">
              <a:lnSpc>
                <a:spcPct val="100000"/>
              </a:lnSpc>
              <a:spcAft>
                <a:spcPts val="600"/>
              </a:spcAft>
            </a:pPr>
            <a:r>
              <a:rPr lang="en-US" sz="1800" i="0" dirty="0">
                <a:latin typeface="Times New Roman" panose="02020603050405020304" pitchFamily="18" charset="0"/>
                <a:cs typeface="Times New Roman" panose="02020603050405020304" pitchFamily="18" charset="0"/>
              </a:rPr>
              <a:t>                             </a:t>
            </a:r>
          </a:p>
          <a:p>
            <a:pPr algn="r">
              <a:lnSpc>
                <a:spcPct val="100000"/>
              </a:lnSpc>
              <a:spcAft>
                <a:spcPts val="600"/>
              </a:spcAft>
            </a:pPr>
            <a:endParaRPr lang="en-US" sz="2800" i="1" dirty="0"/>
          </a:p>
          <a:p>
            <a:pPr algn="r">
              <a:lnSpc>
                <a:spcPct val="100000"/>
              </a:lnSpc>
              <a:spcAft>
                <a:spcPts val="600"/>
              </a:spcAft>
            </a:pPr>
            <a:endParaRPr lang="en-US" sz="2800" i="1" dirty="0"/>
          </a:p>
          <a:p>
            <a:pPr algn="just">
              <a:lnSpc>
                <a:spcPct val="100000"/>
              </a:lnSpc>
              <a:spcAft>
                <a:spcPts val="600"/>
              </a:spcAft>
            </a:pPr>
            <a:endParaRPr lang="en-US" dirty="0"/>
          </a:p>
          <a:p>
            <a:pPr algn="just">
              <a:lnSpc>
                <a:spcPct val="100000"/>
              </a:lnSpc>
              <a:spcAft>
                <a:spcPts val="600"/>
              </a:spcAft>
            </a:pPr>
            <a:endParaRPr lang="en-US" dirty="0"/>
          </a:p>
        </p:txBody>
      </p:sp>
    </p:spTree>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400"/>
                                        <p:tgtEl>
                                          <p:spTgt spid="4">
                                            <p:txEl>
                                              <p:pRg st="0" end="0"/>
                                            </p:txEl>
                                          </p:spTgt>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4">
                                            <p:txEl>
                                              <p:pRg st="1" end="1"/>
                                            </p:txEl>
                                          </p:spTgt>
                                        </p:tgtEl>
                                        <p:attrNameLst>
                                          <p:attrName>style.visibility</p:attrName>
                                        </p:attrNameLst>
                                      </p:cBhvr>
                                      <p:to>
                                        <p:strVal val="visible"/>
                                      </p:to>
                                    </p:set>
                                    <p:animEffect transition="in" filter="fade">
                                      <p:cBhvr>
                                        <p:cTn id="10" dur="400"/>
                                        <p:tgtEl>
                                          <p:spTgt spid="4">
                                            <p:txEl>
                                              <p:pRg st="1" end="1"/>
                                            </p:txEl>
                                          </p:spTgt>
                                        </p:tgtEl>
                                      </p:cBhvr>
                                    </p:animEffect>
                                  </p:childTnLst>
                                </p:cTn>
                              </p:par>
                              <p:par>
                                <p:cTn id="11" presetID="10" presetClass="entr" presetSubtype="0" fill="hold" grpId="0" nodeType="withEffect">
                                  <p:stCondLst>
                                    <p:cond delay="2000"/>
                                  </p:stCondLst>
                                  <p:iterate type="lt">
                                    <p:tmPct val="10000"/>
                                  </p:iterate>
                                  <p:childTnLst>
                                    <p:set>
                                      <p:cBhvr>
                                        <p:cTn id="12" dur="1" fill="hold">
                                          <p:stCondLst>
                                            <p:cond delay="0"/>
                                          </p:stCondLst>
                                        </p:cTn>
                                        <p:tgtEl>
                                          <p:spTgt spid="4">
                                            <p:txEl>
                                              <p:pRg st="2" end="2"/>
                                            </p:txEl>
                                          </p:spTgt>
                                        </p:tgtEl>
                                        <p:attrNameLst>
                                          <p:attrName>style.visibility</p:attrName>
                                        </p:attrNameLst>
                                      </p:cBhvr>
                                      <p:to>
                                        <p:strVal val="visible"/>
                                      </p:to>
                                    </p:set>
                                    <p:animEffect transition="in" filter="fade">
                                      <p:cBhvr>
                                        <p:cTn id="13" dur="400"/>
                                        <p:tgtEl>
                                          <p:spTgt spid="4">
                                            <p:txEl>
                                              <p:pRg st="2" end="2"/>
                                            </p:txEl>
                                          </p:spTgt>
                                        </p:tgtEl>
                                      </p:cBhvr>
                                    </p:animEffect>
                                  </p:childTnLst>
                                </p:cTn>
                              </p:par>
                              <p:par>
                                <p:cTn id="14" presetID="10" presetClass="entr" presetSubtype="0" fill="hold" grpId="0" nodeType="withEffect">
                                  <p:stCondLst>
                                    <p:cond delay="2000"/>
                                  </p:stCondLst>
                                  <p:iterate type="lt">
                                    <p:tmPct val="10000"/>
                                  </p:iterate>
                                  <p:childTnLst>
                                    <p:set>
                                      <p:cBhvr>
                                        <p:cTn id="15" dur="1" fill="hold">
                                          <p:stCondLst>
                                            <p:cond delay="0"/>
                                          </p:stCondLst>
                                        </p:cTn>
                                        <p:tgtEl>
                                          <p:spTgt spid="4">
                                            <p:txEl>
                                              <p:pRg st="3" end="3"/>
                                            </p:txEl>
                                          </p:spTgt>
                                        </p:tgtEl>
                                        <p:attrNameLst>
                                          <p:attrName>style.visibility</p:attrName>
                                        </p:attrNameLst>
                                      </p:cBhvr>
                                      <p:to>
                                        <p:strVal val="visible"/>
                                      </p:to>
                                    </p:set>
                                    <p:animEffect transition="in" filter="fade">
                                      <p:cBhvr>
                                        <p:cTn id="16" dur="400"/>
                                        <p:tgtEl>
                                          <p:spTgt spid="4">
                                            <p:txEl>
                                              <p:pRg st="3" end="3"/>
                                            </p:txEl>
                                          </p:spTgt>
                                        </p:tgtEl>
                                      </p:cBhvr>
                                    </p:animEffect>
                                  </p:childTnLst>
                                </p:cTn>
                              </p:par>
                              <p:par>
                                <p:cTn id="17" presetID="10" presetClass="entr" presetSubtype="0" fill="hold" grpId="0" nodeType="withEffect">
                                  <p:stCondLst>
                                    <p:cond delay="2000"/>
                                  </p:stCondLst>
                                  <p:iterate type="lt">
                                    <p:tmPct val="10000"/>
                                  </p:iterate>
                                  <p:childTnLst>
                                    <p:set>
                                      <p:cBhvr>
                                        <p:cTn id="18" dur="1" fill="hold">
                                          <p:stCondLst>
                                            <p:cond delay="0"/>
                                          </p:stCondLst>
                                        </p:cTn>
                                        <p:tgtEl>
                                          <p:spTgt spid="4">
                                            <p:txEl>
                                              <p:pRg st="4" end="4"/>
                                            </p:txEl>
                                          </p:spTgt>
                                        </p:tgtEl>
                                        <p:attrNameLst>
                                          <p:attrName>style.visibility</p:attrName>
                                        </p:attrNameLst>
                                      </p:cBhvr>
                                      <p:to>
                                        <p:strVal val="visible"/>
                                      </p:to>
                                    </p:set>
                                    <p:animEffect transition="in" filter="fade">
                                      <p:cBhvr>
                                        <p:cTn id="19" dur="400"/>
                                        <p:tgtEl>
                                          <p:spTgt spid="4">
                                            <p:txEl>
                                              <p:pRg st="4" end="4"/>
                                            </p:txEl>
                                          </p:spTgt>
                                        </p:tgtEl>
                                      </p:cBhvr>
                                    </p:animEffect>
                                  </p:childTnLst>
                                </p:cTn>
                              </p:par>
                              <p:par>
                                <p:cTn id="20" presetID="10" presetClass="entr" presetSubtype="0" fill="hold" grpId="0" nodeType="withEffect">
                                  <p:stCondLst>
                                    <p:cond delay="2000"/>
                                  </p:stCondLst>
                                  <p:iterate type="lt">
                                    <p:tmPct val="10000"/>
                                  </p:iterate>
                                  <p:childTnLst>
                                    <p:set>
                                      <p:cBhvr>
                                        <p:cTn id="21" dur="1" fill="hold">
                                          <p:stCondLst>
                                            <p:cond delay="0"/>
                                          </p:stCondLst>
                                        </p:cTn>
                                        <p:tgtEl>
                                          <p:spTgt spid="4">
                                            <p:txEl>
                                              <p:pRg st="5" end="5"/>
                                            </p:txEl>
                                          </p:spTgt>
                                        </p:tgtEl>
                                        <p:attrNameLst>
                                          <p:attrName>style.visibility</p:attrName>
                                        </p:attrNameLst>
                                      </p:cBhvr>
                                      <p:to>
                                        <p:strVal val="visible"/>
                                      </p:to>
                                    </p:set>
                                    <p:animEffect transition="in" filter="fade">
                                      <p:cBhvr>
                                        <p:cTn id="22" dur="400"/>
                                        <p:tgtEl>
                                          <p:spTgt spid="4">
                                            <p:txEl>
                                              <p:pRg st="5" end="5"/>
                                            </p:txEl>
                                          </p:spTgt>
                                        </p:tgtEl>
                                      </p:cBhvr>
                                    </p:animEffect>
                                  </p:childTnLst>
                                </p:cTn>
                              </p:par>
                              <p:par>
                                <p:cTn id="23" presetID="10" presetClass="entr" presetSubtype="0" fill="hold" grpId="0" nodeType="withEffect">
                                  <p:stCondLst>
                                    <p:cond delay="2000"/>
                                  </p:stCondLst>
                                  <p:iterate type="lt">
                                    <p:tmPct val="10000"/>
                                  </p:iterate>
                                  <p:childTnLst>
                                    <p:set>
                                      <p:cBhvr>
                                        <p:cTn id="24" dur="1" fill="hold">
                                          <p:stCondLst>
                                            <p:cond delay="0"/>
                                          </p:stCondLst>
                                        </p:cTn>
                                        <p:tgtEl>
                                          <p:spTgt spid="4">
                                            <p:txEl>
                                              <p:pRg st="6" end="6"/>
                                            </p:txEl>
                                          </p:spTgt>
                                        </p:tgtEl>
                                        <p:attrNameLst>
                                          <p:attrName>style.visibility</p:attrName>
                                        </p:attrNameLst>
                                      </p:cBhvr>
                                      <p:to>
                                        <p:strVal val="visible"/>
                                      </p:to>
                                    </p:set>
                                    <p:animEffect transition="in" filter="fade">
                                      <p:cBhvr>
                                        <p:cTn id="25" dur="400"/>
                                        <p:tgtEl>
                                          <p:spTgt spid="4">
                                            <p:txEl>
                                              <p:pRg st="6" end="6"/>
                                            </p:txEl>
                                          </p:spTgt>
                                        </p:tgtEl>
                                      </p:cBhvr>
                                    </p:animEffect>
                                  </p:childTnLst>
                                </p:cTn>
                              </p:par>
                              <p:par>
                                <p:cTn id="26" presetID="10" presetClass="entr" presetSubtype="0" fill="hold" grpId="0" nodeType="withEffect">
                                  <p:stCondLst>
                                    <p:cond delay="2000"/>
                                  </p:stCondLst>
                                  <p:iterate type="lt">
                                    <p:tmPct val="10000"/>
                                  </p:iterate>
                                  <p:childTnLst>
                                    <p:set>
                                      <p:cBhvr>
                                        <p:cTn id="27" dur="1" fill="hold">
                                          <p:stCondLst>
                                            <p:cond delay="0"/>
                                          </p:stCondLst>
                                        </p:cTn>
                                        <p:tgtEl>
                                          <p:spTgt spid="4">
                                            <p:txEl>
                                              <p:pRg st="7" end="7"/>
                                            </p:txEl>
                                          </p:spTgt>
                                        </p:tgtEl>
                                        <p:attrNameLst>
                                          <p:attrName>style.visibility</p:attrName>
                                        </p:attrNameLst>
                                      </p:cBhvr>
                                      <p:to>
                                        <p:strVal val="visible"/>
                                      </p:to>
                                    </p:set>
                                    <p:animEffect transition="in" filter="fade">
                                      <p:cBhvr>
                                        <p:cTn id="28" dur="400"/>
                                        <p:tgtEl>
                                          <p:spTgt spid="4">
                                            <p:txEl>
                                              <p:pRg st="7" end="7"/>
                                            </p:txEl>
                                          </p:spTgt>
                                        </p:tgtEl>
                                      </p:cBhvr>
                                    </p:animEffect>
                                  </p:childTnLst>
                                </p:cTn>
                              </p:par>
                              <p:par>
                                <p:cTn id="29" presetID="10" presetClass="entr" presetSubtype="0" fill="hold" grpId="0" nodeType="withEffect">
                                  <p:stCondLst>
                                    <p:cond delay="2000"/>
                                  </p:stCondLst>
                                  <p:iterate type="lt">
                                    <p:tmPct val="10000"/>
                                  </p:iterate>
                                  <p:childTnLst>
                                    <p:set>
                                      <p:cBhvr>
                                        <p:cTn id="30" dur="1" fill="hold">
                                          <p:stCondLst>
                                            <p:cond delay="0"/>
                                          </p:stCondLst>
                                        </p:cTn>
                                        <p:tgtEl>
                                          <p:spTgt spid="4">
                                            <p:txEl>
                                              <p:pRg st="8" end="8"/>
                                            </p:txEl>
                                          </p:spTgt>
                                        </p:tgtEl>
                                        <p:attrNameLst>
                                          <p:attrName>style.visibility</p:attrName>
                                        </p:attrNameLst>
                                      </p:cBhvr>
                                      <p:to>
                                        <p:strVal val="visible"/>
                                      </p:to>
                                    </p:set>
                                    <p:animEffect transition="in" filter="fade">
                                      <p:cBhvr>
                                        <p:cTn id="31" dur="400"/>
                                        <p:tgtEl>
                                          <p:spTgt spid="4">
                                            <p:txEl>
                                              <p:pRg st="8" end="8"/>
                                            </p:txEl>
                                          </p:spTgt>
                                        </p:tgtEl>
                                      </p:cBhvr>
                                    </p:animEffect>
                                  </p:childTnLst>
                                </p:cTn>
                              </p:par>
                              <p:par>
                                <p:cTn id="32" presetID="10" presetClass="entr" presetSubtype="0" fill="hold" grpId="0" nodeType="withEffect">
                                  <p:stCondLst>
                                    <p:cond delay="2000"/>
                                  </p:stCondLst>
                                  <p:iterate type="lt">
                                    <p:tmPct val="10000"/>
                                  </p:iterate>
                                  <p:childTnLst>
                                    <p:set>
                                      <p:cBhvr>
                                        <p:cTn id="33" dur="1" fill="hold">
                                          <p:stCondLst>
                                            <p:cond delay="0"/>
                                          </p:stCondLst>
                                        </p:cTn>
                                        <p:tgtEl>
                                          <p:spTgt spid="4">
                                            <p:txEl>
                                              <p:pRg st="9" end="9"/>
                                            </p:txEl>
                                          </p:spTgt>
                                        </p:tgtEl>
                                        <p:attrNameLst>
                                          <p:attrName>style.visibility</p:attrName>
                                        </p:attrNameLst>
                                      </p:cBhvr>
                                      <p:to>
                                        <p:strVal val="visible"/>
                                      </p:to>
                                    </p:set>
                                    <p:animEffect transition="in" filter="fade">
                                      <p:cBhvr>
                                        <p:cTn id="34" dur="400"/>
                                        <p:tgtEl>
                                          <p:spTgt spid="4">
                                            <p:txEl>
                                              <p:pRg st="9" end="9"/>
                                            </p:txEl>
                                          </p:spTgt>
                                        </p:tgtEl>
                                      </p:cBhvr>
                                    </p:animEffect>
                                  </p:childTnLst>
                                </p:cTn>
                              </p:par>
                              <p:par>
                                <p:cTn id="35" presetID="10" presetClass="entr" presetSubtype="0" fill="hold" grpId="0" nodeType="withEffect">
                                  <p:stCondLst>
                                    <p:cond delay="1000"/>
                                  </p:stCondLst>
                                  <p:iterate type="lt">
                                    <p:tmPct val="10000"/>
                                  </p:iterate>
                                  <p:childTnLst>
                                    <p:set>
                                      <p:cBhvr>
                                        <p:cTn id="36" dur="1" fill="hold">
                                          <p:stCondLst>
                                            <p:cond delay="0"/>
                                          </p:stCondLst>
                                        </p:cTn>
                                        <p:tgtEl>
                                          <p:spTgt spid="2"/>
                                        </p:tgtEl>
                                        <p:attrNameLst>
                                          <p:attrName>style.visibility</p:attrName>
                                        </p:attrNameLst>
                                      </p:cBhvr>
                                      <p:to>
                                        <p:strVal val="visible"/>
                                      </p:to>
                                    </p:set>
                                    <p:animEffect transition="in" filter="fade">
                                      <p:cBhvr>
                                        <p:cTn id="3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913765" y="888365"/>
            <a:ext cx="11278235" cy="5969635"/>
          </a:xfrm>
          <a:prstGeom prst="rect">
            <a:avLst/>
          </a:prstGeom>
          <a:noFill/>
        </p:spPr>
        <p:txBody>
          <a:bodyPr wrap="square">
            <a:spAutoFit/>
          </a:bodyPr>
          <a:lstStyle/>
          <a:p>
            <a:pPr algn="just"/>
            <a:r>
              <a:rPr lang="en-US" altLang="en-IN" sz="2200" dirty="0">
                <a:latin typeface="Times New Roman" panose="02020603050405020304" pitchFamily="18" charset="0"/>
                <a:cs typeface="Times New Roman" panose="02020603050405020304" pitchFamily="18" charset="0"/>
              </a:rPr>
              <a:t>		</a:t>
            </a:r>
          </a:p>
          <a:p>
            <a:pPr marL="342900" indent="-342900" algn="just">
              <a:buFont typeface="Wingdings" panose="05000000000000000000" charset="0"/>
              <a:buChar char="v"/>
            </a:pPr>
            <a:r>
              <a:rPr lang="en-US" altLang="en-IN" sz="2200" dirty="0">
                <a:latin typeface="Times New Roman" panose="02020603050405020304" pitchFamily="18" charset="0"/>
                <a:cs typeface="Times New Roman" panose="02020603050405020304" pitchFamily="18" charset="0"/>
              </a:rPr>
              <a:t>		</a:t>
            </a:r>
            <a:r>
              <a:rPr lang="en-IN" sz="2200" dirty="0">
                <a:latin typeface="Times New Roman" panose="02020603050405020304" pitchFamily="18" charset="0"/>
                <a:cs typeface="Times New Roman" panose="02020603050405020304" pitchFamily="18" charset="0"/>
              </a:rPr>
              <a:t>De</a:t>
            </a:r>
            <a:r>
              <a:rPr lang="en-IN" sz="2400" dirty="0">
                <a:latin typeface="Times New Roman" panose="02020603050405020304" pitchFamily="18" charset="0"/>
                <a:cs typeface="Times New Roman" panose="02020603050405020304" pitchFamily="18" charset="0"/>
              </a:rPr>
              <a:t>cision Tree is one of the supervised learning algorithms which it is used to represent the decision that is made based on the condition. It is used for both classification and regression. The Decision tree is always constructed from top to bottom. The first node from the top is called as root node. The last nodes is called as a leaf node. Internal nodes are present in between the root node and leaf nodes. Based on some condition the internal nodes are split and finally, the decisions are made. </a:t>
            </a:r>
          </a:p>
          <a:p>
            <a:pPr marL="342900" indent="-342900" algn="just">
              <a:buFont typeface="Wingdings" panose="05000000000000000000" charset="0"/>
              <a:buChar char="v"/>
            </a:pPr>
            <a:r>
              <a:rPr lang="en-US" altLang="en-IN" sz="2400" dirty="0">
                <a:latin typeface="Times New Roman" panose="02020603050405020304" pitchFamily="18" charset="0"/>
                <a:cs typeface="Times New Roman" panose="02020603050405020304" pitchFamily="18" charset="0"/>
              </a:rPr>
              <a:t>		</a:t>
            </a:r>
            <a:r>
              <a:rPr lang="en-IN" sz="2400" dirty="0">
                <a:latin typeface="Times New Roman" panose="02020603050405020304" pitchFamily="18" charset="0"/>
                <a:cs typeface="Times New Roman" panose="02020603050405020304" pitchFamily="18" charset="0"/>
              </a:rPr>
              <a:t>In the real time as the number of variables increases tree grows larger and algorithm becomes complex. In Decision tree we have two types, they are classification and regression trees. Classification tree is used to classify the dataset, so that it is easy to </a:t>
            </a:r>
            <a:r>
              <a:rPr lang="en-IN" sz="2400" dirty="0" err="1">
                <a:latin typeface="Times New Roman" panose="02020603050405020304" pitchFamily="18" charset="0"/>
                <a:cs typeface="Times New Roman" panose="02020603050405020304" pitchFamily="18" charset="0"/>
              </a:rPr>
              <a:t>analyze</a:t>
            </a:r>
            <a:r>
              <a:rPr lang="en-IN" sz="2400" dirty="0">
                <a:latin typeface="Times New Roman" panose="02020603050405020304" pitchFamily="18" charset="0"/>
                <a:cs typeface="Times New Roman" panose="02020603050405020304" pitchFamily="18" charset="0"/>
              </a:rPr>
              <a:t> the data. But using this algorithm we cannot make a prediction. The Regression tree is a tree mainly used to predict continuous values. Growth of tree depends on factors like:</a:t>
            </a:r>
          </a:p>
          <a:p>
            <a:pPr marL="342900" indent="-342900" algn="just">
              <a:buFont typeface="Wingdings" panose="05000000000000000000" pitchFamily="2" charset="2"/>
              <a:buChar char="Ø"/>
            </a:pPr>
            <a:r>
              <a:rPr lang="en-IN" sz="2400" dirty="0">
                <a:latin typeface="Times New Roman" panose="02020603050405020304" pitchFamily="18" charset="0"/>
                <a:cs typeface="Times New Roman" panose="02020603050405020304" pitchFamily="18" charset="0"/>
              </a:rPr>
              <a:t> the attribute which is chosen to make a prediction; </a:t>
            </a:r>
          </a:p>
          <a:p>
            <a:pPr marL="342900" indent="-342900" algn="just">
              <a:buFont typeface="Wingdings" panose="05000000000000000000" pitchFamily="2" charset="2"/>
              <a:buChar char="Ø"/>
            </a:pPr>
            <a:r>
              <a:rPr lang="en-IN" sz="2400" dirty="0">
                <a:latin typeface="Times New Roman" panose="02020603050405020304" pitchFamily="18" charset="0"/>
                <a:cs typeface="Times New Roman" panose="02020603050405020304" pitchFamily="18" charset="0"/>
              </a:rPr>
              <a:t>condition used for the split the tree; </a:t>
            </a:r>
          </a:p>
          <a:p>
            <a:pPr marL="342900" indent="-342900" algn="just">
              <a:buFont typeface="Wingdings" panose="05000000000000000000" pitchFamily="2" charset="2"/>
              <a:buChar char="Ø"/>
            </a:pPr>
            <a:r>
              <a:rPr lang="en-IN" sz="2400" dirty="0">
                <a:latin typeface="Times New Roman" panose="02020603050405020304" pitchFamily="18" charset="0"/>
                <a:cs typeface="Times New Roman" panose="02020603050405020304" pitchFamily="18" charset="0"/>
              </a:rPr>
              <a:t>deciding when to stop or terminate the growth of the tree</a:t>
            </a:r>
          </a:p>
        </p:txBody>
      </p:sp>
      <p:sp>
        <p:nvSpPr>
          <p:cNvPr id="4" name="TextBox 3"/>
          <p:cNvSpPr txBox="1"/>
          <p:nvPr/>
        </p:nvSpPr>
        <p:spPr>
          <a:xfrm>
            <a:off x="1544320" y="159385"/>
            <a:ext cx="4429125" cy="460375"/>
          </a:xfrm>
          <a:prstGeom prst="rect">
            <a:avLst/>
          </a:prstGeom>
          <a:noFill/>
        </p:spPr>
        <p:txBody>
          <a:bodyPr wrap="square" rtlCol="0">
            <a:spAutoFit/>
          </a:bodyPr>
          <a:lstStyle/>
          <a:p>
            <a:r>
              <a:rPr lang="en-US" sz="2400" b="1" dirty="0">
                <a:latin typeface="Times New Roman" panose="02020603050405020304" pitchFamily="18" charset="0"/>
                <a:cs typeface="Times New Roman" panose="02020603050405020304" pitchFamily="18" charset="0"/>
              </a:rPr>
              <a:t>DECISION TREE:</a:t>
            </a:r>
            <a:endParaRPr lang="en-IN" sz="2400" b="1"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674620" y="632460"/>
            <a:ext cx="5914390" cy="688340"/>
          </a:xfrm>
        </p:spPr>
        <p:txBody>
          <a:bodyPr>
            <a:normAutofit fontScale="90000"/>
          </a:bodyPr>
          <a:lstStyle/>
          <a:p>
            <a:r>
              <a:rPr lang="en-US"/>
              <a:t>Decission tree Diagram:</a:t>
            </a:r>
          </a:p>
        </p:txBody>
      </p:sp>
      <p:pic>
        <p:nvPicPr>
          <p:cNvPr id="5" name="Content Placeholder 4" descr="air pic1"/>
          <p:cNvPicPr>
            <a:picLocks noGrp="1" noChangeAspect="1"/>
          </p:cNvPicPr>
          <p:nvPr>
            <p:ph idx="1"/>
          </p:nvPr>
        </p:nvPicPr>
        <p:blipFill>
          <a:blip r:embed="rId2"/>
          <a:stretch>
            <a:fillRect/>
          </a:stretch>
        </p:blipFill>
        <p:spPr>
          <a:xfrm>
            <a:off x="2674620" y="1737995"/>
            <a:ext cx="7404735" cy="412940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361440" y="942340"/>
            <a:ext cx="3522980" cy="460375"/>
          </a:xfrm>
          <a:prstGeom prst="rect">
            <a:avLst/>
          </a:prstGeom>
          <a:noFill/>
        </p:spPr>
        <p:txBody>
          <a:bodyPr wrap="square" rtlCol="0">
            <a:spAutoFit/>
          </a:bodyPr>
          <a:lstStyle/>
          <a:p>
            <a:r>
              <a:rPr lang="en-US" sz="2400" b="1" dirty="0">
                <a:latin typeface="Times New Roman" panose="02020603050405020304" pitchFamily="18" charset="0"/>
                <a:cs typeface="Times New Roman" panose="02020603050405020304" pitchFamily="18" charset="0"/>
              </a:rPr>
              <a:t>RANDOM FOREST </a:t>
            </a:r>
          </a:p>
        </p:txBody>
      </p:sp>
      <p:sp>
        <p:nvSpPr>
          <p:cNvPr id="4" name="TextBox 3"/>
          <p:cNvSpPr txBox="1"/>
          <p:nvPr/>
        </p:nvSpPr>
        <p:spPr>
          <a:xfrm>
            <a:off x="1361440" y="1859340"/>
            <a:ext cx="9682480" cy="3784600"/>
          </a:xfrm>
          <a:prstGeom prst="rect">
            <a:avLst/>
          </a:prstGeom>
          <a:noFill/>
        </p:spPr>
        <p:txBody>
          <a:bodyPr wrap="square">
            <a:spAutoFit/>
          </a:bodyPr>
          <a:lstStyle/>
          <a:p>
            <a:pPr marL="342900" indent="-342900" algn="just">
              <a:buFont typeface="Wingdings" panose="05000000000000000000" charset="0"/>
              <a:buChar char="v"/>
            </a:pPr>
            <a:r>
              <a:rPr lang="en-US" altLang="en-IN" sz="2200" dirty="0">
                <a:latin typeface="Times New Roman" panose="02020603050405020304" pitchFamily="18" charset="0"/>
                <a:cs typeface="Times New Roman" panose="02020603050405020304" pitchFamily="18" charset="0"/>
              </a:rPr>
              <a:t>		</a:t>
            </a:r>
            <a:r>
              <a:rPr lang="en-IN" sz="2400" dirty="0">
                <a:latin typeface="Times New Roman" panose="02020603050405020304" pitchFamily="18" charset="0"/>
                <a:cs typeface="Times New Roman" panose="02020603050405020304" pitchFamily="18" charset="0"/>
              </a:rPr>
              <a:t>It is defined as a set of decision trees to do regression and classification. Classification is used to find out the majority voting. Regression is used to calculate the mean value. This algorithm is more accurate, robust, and can handle a variety of data such as binary data, categorical data, and continuous data. </a:t>
            </a:r>
          </a:p>
          <a:p>
            <a:pPr algn="just"/>
            <a:endParaRPr lang="en-IN" sz="2400" dirty="0">
              <a:latin typeface="Times New Roman" panose="02020603050405020304" pitchFamily="18" charset="0"/>
              <a:cs typeface="Times New Roman" panose="02020603050405020304" pitchFamily="18" charset="0"/>
            </a:endParaRPr>
          </a:p>
          <a:p>
            <a:pPr marL="342900" indent="-342900" algn="just">
              <a:buFont typeface="Wingdings" panose="05000000000000000000" charset="0"/>
              <a:buChar char="v"/>
            </a:pPr>
            <a:r>
              <a:rPr lang="en-US" altLang="en-IN" sz="2400" dirty="0">
                <a:latin typeface="Times New Roman" panose="02020603050405020304" pitchFamily="18" charset="0"/>
                <a:cs typeface="Times New Roman" panose="02020603050405020304" pitchFamily="18" charset="0"/>
              </a:rPr>
              <a:t>		</a:t>
            </a:r>
            <a:r>
              <a:rPr lang="en-IN" sz="2400" dirty="0">
                <a:latin typeface="Times New Roman" panose="02020603050405020304" pitchFamily="18" charset="0"/>
                <a:cs typeface="Times New Roman" panose="02020603050405020304" pitchFamily="18" charset="0"/>
              </a:rPr>
              <a:t>Random Forest is nothing but multiple decision trees. 75% of the dataset is considered for the training. The training data is subjected to sampling and based on attribute sampling different decision trees are constructed by applying the Random Forest.</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05480" y="426720"/>
            <a:ext cx="7642225" cy="915670"/>
          </a:xfrm>
        </p:spPr>
        <p:txBody>
          <a:bodyPr/>
          <a:lstStyle/>
          <a:p>
            <a:r>
              <a:rPr lang="en-US"/>
              <a:t>Flow chart of Random forest:</a:t>
            </a:r>
          </a:p>
        </p:txBody>
      </p:sp>
      <p:pic>
        <p:nvPicPr>
          <p:cNvPr id="3" name="Content Placeholder 2" descr="air pic2"/>
          <p:cNvPicPr>
            <a:picLocks noGrp="1" noChangeAspect="1"/>
          </p:cNvPicPr>
          <p:nvPr>
            <p:ph idx="1"/>
          </p:nvPr>
        </p:nvPicPr>
        <p:blipFill>
          <a:blip r:embed="rId2"/>
          <a:stretch>
            <a:fillRect/>
          </a:stretch>
        </p:blipFill>
        <p:spPr>
          <a:xfrm>
            <a:off x="3204845" y="1791970"/>
            <a:ext cx="5610860" cy="466788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82440" y="252095"/>
            <a:ext cx="3801745" cy="580390"/>
          </a:xfrm>
        </p:spPr>
        <p:txBody>
          <a:bodyPr>
            <a:normAutofit fontScale="90000"/>
          </a:bodyPr>
          <a:lstStyle/>
          <a:p>
            <a:r>
              <a:rPr lang="en-US">
                <a:latin typeface="Times New Roman" panose="02020603050405020304" pitchFamily="18" charset="0"/>
                <a:cs typeface="Times New Roman" panose="02020603050405020304" pitchFamily="18" charset="0"/>
                <a:sym typeface="+mn-ea"/>
              </a:rPr>
              <a:t>Literature Survey</a:t>
            </a:r>
            <a:br>
              <a:rPr lang="en-US">
                <a:latin typeface="Times New Roman" panose="02020603050405020304" pitchFamily="18" charset="0"/>
                <a:cs typeface="Times New Roman" panose="02020603050405020304" pitchFamily="18" charset="0"/>
              </a:rPr>
            </a:br>
            <a:endParaRPr lang="en-US"/>
          </a:p>
        </p:txBody>
      </p:sp>
      <p:graphicFrame>
        <p:nvGraphicFramePr>
          <p:cNvPr id="4" name="Content Placeholder 3"/>
          <p:cNvGraphicFramePr>
            <a:graphicFrameLocks noGrp="1"/>
          </p:cNvGraphicFramePr>
          <p:nvPr>
            <p:ph idx="1"/>
          </p:nvPr>
        </p:nvGraphicFramePr>
        <p:xfrm>
          <a:off x="871855" y="1301115"/>
          <a:ext cx="11129010" cy="5349875"/>
        </p:xfrm>
        <a:graphic>
          <a:graphicData uri="http://schemas.openxmlformats.org/drawingml/2006/table">
            <a:tbl>
              <a:tblPr firstRow="1" bandRow="1">
                <a:tableStyleId>{5C22544A-7EE6-4342-B048-85BDC9FD1C3A}</a:tableStyleId>
              </a:tblPr>
              <a:tblGrid>
                <a:gridCol w="2765425">
                  <a:extLst>
                    <a:ext uri="{9D8B030D-6E8A-4147-A177-3AD203B41FA5}">
                      <a16:colId xmlns:a16="http://schemas.microsoft.com/office/drawing/2014/main" val="20000"/>
                    </a:ext>
                  </a:extLst>
                </a:gridCol>
                <a:gridCol w="2756535">
                  <a:extLst>
                    <a:ext uri="{9D8B030D-6E8A-4147-A177-3AD203B41FA5}">
                      <a16:colId xmlns:a16="http://schemas.microsoft.com/office/drawing/2014/main" val="20001"/>
                    </a:ext>
                  </a:extLst>
                </a:gridCol>
                <a:gridCol w="2680335">
                  <a:extLst>
                    <a:ext uri="{9D8B030D-6E8A-4147-A177-3AD203B41FA5}">
                      <a16:colId xmlns:a16="http://schemas.microsoft.com/office/drawing/2014/main" val="20002"/>
                    </a:ext>
                  </a:extLst>
                </a:gridCol>
                <a:gridCol w="2926715">
                  <a:extLst>
                    <a:ext uri="{9D8B030D-6E8A-4147-A177-3AD203B41FA5}">
                      <a16:colId xmlns:a16="http://schemas.microsoft.com/office/drawing/2014/main" val="20003"/>
                    </a:ext>
                  </a:extLst>
                </a:gridCol>
              </a:tblGrid>
              <a:tr h="365760">
                <a:tc>
                  <a:txBody>
                    <a:bodyPr/>
                    <a:lstStyle/>
                    <a:p>
                      <a:pPr>
                        <a:buNone/>
                      </a:pPr>
                      <a:r>
                        <a:rPr lang="en-US"/>
                        <a:t>AUTHOR NAME</a:t>
                      </a:r>
                    </a:p>
                  </a:txBody>
                  <a:tcPr/>
                </a:tc>
                <a:tc>
                  <a:txBody>
                    <a:bodyPr/>
                    <a:lstStyle/>
                    <a:p>
                      <a:pPr>
                        <a:buNone/>
                      </a:pPr>
                      <a:r>
                        <a:rPr lang="en-US"/>
                        <a:t>TITLE</a:t>
                      </a:r>
                    </a:p>
                  </a:txBody>
                  <a:tcPr/>
                </a:tc>
                <a:tc>
                  <a:txBody>
                    <a:bodyPr/>
                    <a:lstStyle/>
                    <a:p>
                      <a:pPr>
                        <a:buNone/>
                      </a:pPr>
                      <a:r>
                        <a:rPr lang="en-US"/>
                        <a:t>METHOD</a:t>
                      </a:r>
                    </a:p>
                  </a:txBody>
                  <a:tcPr/>
                </a:tc>
                <a:tc>
                  <a:txBody>
                    <a:bodyPr/>
                    <a:lstStyle/>
                    <a:p>
                      <a:pPr>
                        <a:buNone/>
                      </a:pPr>
                      <a:r>
                        <a:rPr lang="en-US"/>
                        <a:t>DRAWBACKS</a:t>
                      </a:r>
                    </a:p>
                  </a:txBody>
                  <a:tcPr/>
                </a:tc>
                <a:extLst>
                  <a:ext uri="{0D108BD9-81ED-4DB2-BD59-A6C34878D82A}">
                    <a16:rowId xmlns:a16="http://schemas.microsoft.com/office/drawing/2014/main" val="10000"/>
                  </a:ext>
                </a:extLst>
              </a:tr>
              <a:tr h="2286000">
                <a:tc>
                  <a:txBody>
                    <a:bodyPr/>
                    <a:lstStyle/>
                    <a:p>
                      <a:pPr>
                        <a:buNone/>
                      </a:pPr>
                      <a:r>
                        <a:rPr lang="en-US" sz="1800">
                          <a:latin typeface="Times New Roman" panose="02020603050405020304" pitchFamily="18" charset="0"/>
                          <a:cs typeface="Times New Roman" panose="02020603050405020304" pitchFamily="18" charset="0"/>
                          <a:sym typeface="+mn-ea"/>
                        </a:rPr>
                        <a:t> Pasupuleti et al. (2020)</a:t>
                      </a:r>
                      <a:endParaRPr lang="en-US"/>
                    </a:p>
                  </a:txBody>
                  <a:tcPr/>
                </a:tc>
                <a:tc>
                  <a:txBody>
                    <a:bodyPr/>
                    <a:lstStyle/>
                    <a:p>
                      <a:pPr algn="just">
                        <a:buNone/>
                      </a:pPr>
                      <a:r>
                        <a:rPr lang="en-US" sz="1600">
                          <a:latin typeface="Times New Roman" panose="02020603050405020304" pitchFamily="18" charset="0"/>
                          <a:cs typeface="Times New Roman" panose="02020603050405020304" pitchFamily="18" charset="0"/>
                        </a:rPr>
                        <a:t>Air Pollution Monitoring System With Forecasting Models.</a:t>
                      </a:r>
                    </a:p>
                  </a:txBody>
                  <a:tcPr/>
                </a:tc>
                <a:tc>
                  <a:txBody>
                    <a:bodyPr/>
                    <a:lstStyle/>
                    <a:p>
                      <a:pPr algn="just">
                        <a:buNone/>
                      </a:pPr>
                      <a:r>
                        <a:rPr lang="en-US" sz="1600">
                          <a:latin typeface="Times New Roman" panose="02020603050405020304" pitchFamily="18" charset="0"/>
                          <a:cs typeface="Times New Roman" panose="02020603050405020304" pitchFamily="18" charset="0"/>
                          <a:sym typeface="+mn-ea"/>
                        </a:rPr>
                        <a:t> Decision tree, Linear regression, Random forest.</a:t>
                      </a:r>
                      <a:endParaRPr lang="en-US" sz="1600">
                        <a:latin typeface="Times New Roman" panose="02020603050405020304" pitchFamily="18" charset="0"/>
                        <a:cs typeface="Times New Roman" panose="02020603050405020304" pitchFamily="18" charset="0"/>
                      </a:endParaRPr>
                    </a:p>
                  </a:txBody>
                  <a:tcPr/>
                </a:tc>
                <a:tc>
                  <a:txBody>
                    <a:bodyPr/>
                    <a:lstStyle/>
                    <a:p>
                      <a:pPr algn="just">
                        <a:buNone/>
                      </a:pPr>
                      <a:r>
                        <a:rPr lang="en-US" sz="1600">
                          <a:latin typeface="Times New Roman" panose="02020603050405020304" pitchFamily="18" charset="0"/>
                          <a:cs typeface="Times New Roman" panose="02020603050405020304" pitchFamily="18" charset="0"/>
                          <a:sym typeface="+mn-ea"/>
                        </a:rPr>
                        <a:t>Major air pollutants are taken and meterological condition are taken using Arduino Platform.  Linear regressiongives better accurate result due to overfitting that reduces errors. But drawback is Linear regression uses more memory and high cost.</a:t>
                      </a:r>
                      <a:endParaRPr lang="en-US" sz="160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1"/>
                  </a:ext>
                </a:extLst>
              </a:tr>
              <a:tr h="2332355">
                <a:tc>
                  <a:txBody>
                    <a:bodyPr/>
                    <a:lstStyle/>
                    <a:p>
                      <a:pPr>
                        <a:buNone/>
                      </a:pPr>
                      <a:r>
                        <a:rPr lang="en-US">
                          <a:latin typeface="Times New Roman" panose="02020603050405020304" pitchFamily="18" charset="0"/>
                          <a:cs typeface="Times New Roman" panose="02020603050405020304" pitchFamily="18" charset="0"/>
                        </a:rPr>
                        <a:t>Burhan Baran(2019) </a:t>
                      </a:r>
                    </a:p>
                  </a:txBody>
                  <a:tcPr/>
                </a:tc>
                <a:tc>
                  <a:txBody>
                    <a:bodyPr/>
                    <a:lstStyle/>
                    <a:p>
                      <a:pPr>
                        <a:buNone/>
                      </a:pPr>
                      <a:r>
                        <a:rPr lang="en-US" sz="1600">
                          <a:latin typeface="Times New Roman" panose="02020603050405020304" pitchFamily="18" charset="0"/>
                          <a:cs typeface="Times New Roman" panose="02020603050405020304" pitchFamily="18" charset="0"/>
                        </a:rPr>
                        <a:t>Pollution prediction using extreme learning machine: -a case study on delhi.</a:t>
                      </a:r>
                    </a:p>
                  </a:txBody>
                  <a:tcPr/>
                </a:tc>
                <a:tc>
                  <a:txBody>
                    <a:bodyPr/>
                    <a:lstStyle/>
                    <a:p>
                      <a:pPr>
                        <a:buNone/>
                      </a:pPr>
                      <a:r>
                        <a:rPr lang="en-US" sz="1600">
                          <a:latin typeface="Times New Roman" panose="02020603050405020304" pitchFamily="18" charset="0"/>
                          <a:cs typeface="Times New Roman" panose="02020603050405020304" pitchFamily="18" charset="0"/>
                        </a:rPr>
                        <a:t>ELM</a:t>
                      </a:r>
                    </a:p>
                    <a:p>
                      <a:pPr>
                        <a:buNone/>
                      </a:pPr>
                      <a:r>
                        <a:rPr lang="en-US" sz="1600">
                          <a:latin typeface="Times New Roman" panose="02020603050405020304" pitchFamily="18" charset="0"/>
                          <a:cs typeface="Times New Roman" panose="02020603050405020304" pitchFamily="18" charset="0"/>
                        </a:rPr>
                        <a:t>(Extr</a:t>
                      </a:r>
                      <a:r>
                        <a:rPr lang="en-US" sz="1600">
                          <a:latin typeface="Times New Roman" panose="02020603050405020304" pitchFamily="18" charset="0"/>
                          <a:cs typeface="Times New Roman" panose="02020603050405020304" pitchFamily="18" charset="0"/>
                          <a:sym typeface="+mn-ea"/>
                        </a:rPr>
                        <a:t>eme Machine Learning).</a:t>
                      </a:r>
                      <a:endParaRPr lang="en-US" sz="1600">
                        <a:latin typeface="Times New Roman" panose="02020603050405020304" pitchFamily="18" charset="0"/>
                        <a:cs typeface="Times New Roman" panose="02020603050405020304" pitchFamily="18" charset="0"/>
                      </a:endParaRPr>
                    </a:p>
                    <a:p>
                      <a:pPr>
                        <a:buNone/>
                      </a:pPr>
                      <a:endParaRPr lang="en-US" sz="1600">
                        <a:latin typeface="Times New Roman" panose="02020603050405020304" pitchFamily="18" charset="0"/>
                        <a:cs typeface="Times New Roman" panose="02020603050405020304" pitchFamily="18" charset="0"/>
                      </a:endParaRPr>
                    </a:p>
                  </a:txBody>
                  <a:tcPr/>
                </a:tc>
                <a:tc>
                  <a:txBody>
                    <a:bodyPr/>
                    <a:lstStyle/>
                    <a:p>
                      <a:pPr>
                        <a:buNone/>
                      </a:pPr>
                      <a:r>
                        <a:rPr lang="en-US" sz="1600">
                          <a:latin typeface="Times New Roman" panose="02020603050405020304" pitchFamily="18" charset="0"/>
                          <a:cs typeface="Times New Roman" panose="02020603050405020304" pitchFamily="18" charset="0"/>
                        </a:rPr>
                        <a:t>ELM is much faster to train, but cannot encode more than 1 layer of abstraction, so it cannot be "deep".</a:t>
                      </a:r>
                    </a:p>
                  </a:txBody>
                  <a:tcPr/>
                </a:tc>
                <a:extLst>
                  <a:ext uri="{0D108BD9-81ED-4DB2-BD59-A6C34878D82A}">
                    <a16:rowId xmlns:a16="http://schemas.microsoft.com/office/drawing/2014/main" val="10002"/>
                  </a:ext>
                </a:extLst>
              </a:tr>
              <a:tr h="365760">
                <a:tc>
                  <a:txBody>
                    <a:bodyPr/>
                    <a:lstStyle/>
                    <a:p>
                      <a:pPr>
                        <a:buNone/>
                      </a:pPr>
                      <a:endParaRPr lang="en-US"/>
                    </a:p>
                  </a:txBody>
                  <a:tcPr/>
                </a:tc>
                <a:tc>
                  <a:txBody>
                    <a:bodyPr/>
                    <a:lstStyle/>
                    <a:p>
                      <a:pPr>
                        <a:buNone/>
                      </a:pPr>
                      <a:endParaRPr lang="en-US"/>
                    </a:p>
                  </a:txBody>
                  <a:tcPr/>
                </a:tc>
                <a:tc>
                  <a:txBody>
                    <a:bodyPr/>
                    <a:lstStyle/>
                    <a:p>
                      <a:pPr>
                        <a:buNone/>
                      </a:pPr>
                      <a:endParaRPr lang="en-US"/>
                    </a:p>
                  </a:txBody>
                  <a:tcPr/>
                </a:tc>
                <a:tc>
                  <a:txBody>
                    <a:bodyPr/>
                    <a:lstStyle/>
                    <a:p>
                      <a:pPr>
                        <a:buNone/>
                      </a:pPr>
                      <a:endParaRPr lang="en-US"/>
                    </a:p>
                  </a:txBody>
                  <a:tcPr/>
                </a:tc>
                <a:extLst>
                  <a:ext uri="{0D108BD9-81ED-4DB2-BD59-A6C34878D82A}">
                    <a16:rowId xmlns:a16="http://schemas.microsoft.com/office/drawing/2014/main" val="10003"/>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med">
        <p:newsflash/>
      </p:transition>
    </mc:Choice>
    <mc:Fallback xmlns="">
      <p:transition spd="med">
        <p:newsflash/>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nvPr>
        </p:nvGraphicFramePr>
        <p:xfrm>
          <a:off x="873760" y="215265"/>
          <a:ext cx="11199495" cy="6290945"/>
        </p:xfrm>
        <a:graphic>
          <a:graphicData uri="http://schemas.openxmlformats.org/drawingml/2006/table">
            <a:tbl>
              <a:tblPr firstRow="1" bandRow="1">
                <a:tableStyleId>{5C22544A-7EE6-4342-B048-85BDC9FD1C3A}</a:tableStyleId>
              </a:tblPr>
              <a:tblGrid>
                <a:gridCol w="2555240">
                  <a:extLst>
                    <a:ext uri="{9D8B030D-6E8A-4147-A177-3AD203B41FA5}">
                      <a16:colId xmlns:a16="http://schemas.microsoft.com/office/drawing/2014/main" val="20000"/>
                    </a:ext>
                  </a:extLst>
                </a:gridCol>
                <a:gridCol w="3044825">
                  <a:extLst>
                    <a:ext uri="{9D8B030D-6E8A-4147-A177-3AD203B41FA5}">
                      <a16:colId xmlns:a16="http://schemas.microsoft.com/office/drawing/2014/main" val="20001"/>
                    </a:ext>
                  </a:extLst>
                </a:gridCol>
                <a:gridCol w="2647950">
                  <a:extLst>
                    <a:ext uri="{9D8B030D-6E8A-4147-A177-3AD203B41FA5}">
                      <a16:colId xmlns:a16="http://schemas.microsoft.com/office/drawing/2014/main" val="20002"/>
                    </a:ext>
                  </a:extLst>
                </a:gridCol>
                <a:gridCol w="2951480">
                  <a:extLst>
                    <a:ext uri="{9D8B030D-6E8A-4147-A177-3AD203B41FA5}">
                      <a16:colId xmlns:a16="http://schemas.microsoft.com/office/drawing/2014/main" val="20003"/>
                    </a:ext>
                  </a:extLst>
                </a:gridCol>
              </a:tblGrid>
              <a:tr h="669290">
                <a:tc>
                  <a:txBody>
                    <a:bodyPr/>
                    <a:lstStyle/>
                    <a:p>
                      <a:pPr>
                        <a:buNone/>
                      </a:pPr>
                      <a:r>
                        <a:rPr lang="en-US" sz="1800">
                          <a:sym typeface="+mn-ea"/>
                        </a:rPr>
                        <a:t>AUTHOR NAME</a:t>
                      </a:r>
                      <a:endParaRPr lang="en-US" sz="1800"/>
                    </a:p>
                    <a:p>
                      <a:pPr>
                        <a:buNone/>
                      </a:pPr>
                      <a:endParaRPr lang="en-US"/>
                    </a:p>
                  </a:txBody>
                  <a:tcPr/>
                </a:tc>
                <a:tc>
                  <a:txBody>
                    <a:bodyPr/>
                    <a:lstStyle/>
                    <a:p>
                      <a:pPr>
                        <a:buNone/>
                      </a:pPr>
                      <a:r>
                        <a:rPr lang="en-US" sz="1800">
                          <a:sym typeface="+mn-ea"/>
                        </a:rPr>
                        <a:t>TITLE</a:t>
                      </a:r>
                      <a:endParaRPr lang="en-US" sz="1800"/>
                    </a:p>
                    <a:p>
                      <a:pPr>
                        <a:buNone/>
                      </a:pPr>
                      <a:endParaRPr lang="en-US"/>
                    </a:p>
                  </a:txBody>
                  <a:tcPr/>
                </a:tc>
                <a:tc>
                  <a:txBody>
                    <a:bodyPr/>
                    <a:lstStyle/>
                    <a:p>
                      <a:pPr>
                        <a:buNone/>
                      </a:pPr>
                      <a:r>
                        <a:rPr lang="en-US" sz="1800">
                          <a:sym typeface="+mn-ea"/>
                        </a:rPr>
                        <a:t>METHOD</a:t>
                      </a:r>
                      <a:endParaRPr lang="en-US" sz="1800"/>
                    </a:p>
                    <a:p>
                      <a:pPr>
                        <a:buNone/>
                      </a:pPr>
                      <a:endParaRPr lang="en-US"/>
                    </a:p>
                  </a:txBody>
                  <a:tcPr/>
                </a:tc>
                <a:tc>
                  <a:txBody>
                    <a:bodyPr/>
                    <a:lstStyle/>
                    <a:p>
                      <a:pPr algn="just">
                        <a:buNone/>
                      </a:pPr>
                      <a:r>
                        <a:rPr lang="en-US" sz="1800">
                          <a:sym typeface="+mn-ea"/>
                        </a:rPr>
                        <a:t>DRAWBACKS</a:t>
                      </a:r>
                      <a:endParaRPr lang="en-US" sz="1800"/>
                    </a:p>
                    <a:p>
                      <a:pPr algn="just">
                        <a:buNone/>
                      </a:pPr>
                      <a:endParaRPr lang="en-US"/>
                    </a:p>
                  </a:txBody>
                  <a:tcPr/>
                </a:tc>
                <a:extLst>
                  <a:ext uri="{0D108BD9-81ED-4DB2-BD59-A6C34878D82A}">
                    <a16:rowId xmlns:a16="http://schemas.microsoft.com/office/drawing/2014/main" val="10000"/>
                  </a:ext>
                </a:extLst>
              </a:tr>
              <a:tr h="3002915">
                <a:tc>
                  <a:txBody>
                    <a:bodyPr/>
                    <a:lstStyle/>
                    <a:p>
                      <a:pPr>
                        <a:buNone/>
                      </a:pPr>
                      <a:r>
                        <a:rPr lang="en-US" sz="1600">
                          <a:latin typeface="Times New Roman" panose="02020603050405020304" pitchFamily="18" charset="0"/>
                          <a:cs typeface="Times New Roman" panose="02020603050405020304" pitchFamily="18" charset="0"/>
                          <a:sym typeface="+mn-ea"/>
                        </a:rPr>
                        <a:t>Desislava Ivanova and Angel Elenkov (2019)</a:t>
                      </a:r>
                      <a:endParaRPr lang="en-US" sz="1600"/>
                    </a:p>
                  </a:txBody>
                  <a:tcPr/>
                </a:tc>
                <a:tc>
                  <a:txBody>
                    <a:bodyPr/>
                    <a:lstStyle/>
                    <a:p>
                      <a:pPr>
                        <a:buNone/>
                      </a:pPr>
                      <a:r>
                        <a:rPr lang="en-US" sz="1600">
                          <a:latin typeface="Times New Roman" panose="02020603050405020304" pitchFamily="18" charset="0"/>
                          <a:cs typeface="Times New Roman" panose="02020603050405020304" pitchFamily="18" charset="0"/>
                          <a:sym typeface="+mn-ea"/>
                        </a:rPr>
                        <a:t> Forecasting air pollution load in Delhi using data analysis .</a:t>
                      </a:r>
                      <a:endParaRPr lang="en-US" sz="1600">
                        <a:latin typeface="Times New Roman" panose="02020603050405020304" pitchFamily="18" charset="0"/>
                        <a:cs typeface="Times New Roman" panose="02020603050405020304" pitchFamily="18" charset="0"/>
                      </a:endParaRPr>
                    </a:p>
                  </a:txBody>
                  <a:tcPr/>
                </a:tc>
                <a:tc>
                  <a:txBody>
                    <a:bodyPr/>
                    <a:lstStyle/>
                    <a:p>
                      <a:pPr>
                        <a:buNone/>
                      </a:pPr>
                      <a:r>
                        <a:rPr lang="en-US" sz="1600">
                          <a:latin typeface="Times New Roman" panose="02020603050405020304" pitchFamily="18" charset="0"/>
                          <a:cs typeface="Times New Roman" panose="02020603050405020304" pitchFamily="18" charset="0"/>
                          <a:sym typeface="+mn-ea"/>
                        </a:rPr>
                        <a:t>Multilayer perceptron algorithm of machine learning to predict the air pollutant accurately.</a:t>
                      </a:r>
                    </a:p>
                    <a:p>
                      <a:pPr>
                        <a:buNone/>
                      </a:pPr>
                      <a:r>
                        <a:rPr lang="en-US" sz="1600">
                          <a:latin typeface="Times New Roman" panose="02020603050405020304" pitchFamily="18" charset="0"/>
                          <a:cs typeface="Times New Roman" panose="02020603050405020304" pitchFamily="18" charset="0"/>
                          <a:sym typeface="+mn-ea"/>
                        </a:rPr>
                        <a:t>Rasberry Pi sensor.</a:t>
                      </a:r>
                      <a:endParaRPr lang="en-US" sz="1600">
                        <a:latin typeface="Times New Roman" panose="02020603050405020304" pitchFamily="18" charset="0"/>
                        <a:cs typeface="Times New Roman" panose="02020603050405020304" pitchFamily="18" charset="0"/>
                      </a:endParaRPr>
                    </a:p>
                    <a:p>
                      <a:pPr>
                        <a:buNone/>
                      </a:pPr>
                      <a:r>
                        <a:rPr lang="en-US" sz="1600">
                          <a:latin typeface="Times New Roman" panose="02020603050405020304" pitchFamily="18" charset="0"/>
                          <a:cs typeface="Times New Roman" panose="02020603050405020304" pitchFamily="18" charset="0"/>
                          <a:sym typeface="+mn-ea"/>
                        </a:rPr>
                        <a:t>Time series regression</a:t>
                      </a:r>
                      <a:endParaRPr lang="en-US" sz="1600">
                        <a:latin typeface="Times New Roman" panose="02020603050405020304" pitchFamily="18" charset="0"/>
                        <a:cs typeface="Times New Roman" panose="02020603050405020304" pitchFamily="18" charset="0"/>
                      </a:endParaRPr>
                    </a:p>
                  </a:txBody>
                  <a:tcPr/>
                </a:tc>
                <a:tc>
                  <a:txBody>
                    <a:bodyPr/>
                    <a:lstStyle/>
                    <a:p>
                      <a:pPr algn="just">
                        <a:buNone/>
                      </a:pPr>
                      <a:r>
                        <a:rPr lang="en-US" sz="1600">
                          <a:latin typeface="Times New Roman" panose="02020603050405020304" pitchFamily="18" charset="0"/>
                          <a:cs typeface="Times New Roman" panose="02020603050405020304" pitchFamily="18" charset="0"/>
                          <a:sym typeface="+mn-ea"/>
                        </a:rPr>
                        <a:t>Multilayer perceptron overcome problem of classification which is used for discrete values and regression which is used for continuous value. . The methods used are Time series regression.With limitations are Here we are using time series with regression.so again regression is limited to the linear relationship.It is easily affected by outliers.</a:t>
                      </a:r>
                      <a:endParaRPr lang="en-US" sz="1600">
                        <a:latin typeface="Times New Roman" panose="02020603050405020304" pitchFamily="18" charset="0"/>
                        <a:cs typeface="Times New Roman" panose="02020603050405020304" pitchFamily="18" charset="0"/>
                      </a:endParaRPr>
                    </a:p>
                    <a:p>
                      <a:pPr algn="just">
                        <a:buNone/>
                      </a:pPr>
                      <a:endParaRPr lang="en-US" sz="160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1"/>
                  </a:ext>
                </a:extLst>
              </a:tr>
              <a:tr h="2360295">
                <a:tc>
                  <a:txBody>
                    <a:bodyPr/>
                    <a:lstStyle/>
                    <a:p>
                      <a:pPr>
                        <a:buNone/>
                      </a:pPr>
                      <a:r>
                        <a:rPr lang="en-US" sz="1600">
                          <a:latin typeface="Times New Roman" panose="02020603050405020304" pitchFamily="18" charset="0"/>
                          <a:cs typeface="Times New Roman" panose="02020603050405020304" pitchFamily="18" charset="0"/>
                          <a:sym typeface="+mn-ea"/>
                        </a:rPr>
                        <a:t>Soubhik et al. (2018)</a:t>
                      </a:r>
                      <a:endParaRPr lang="en-US" sz="1600"/>
                    </a:p>
                  </a:txBody>
                  <a:tcPr/>
                </a:tc>
                <a:tc>
                  <a:txBody>
                    <a:bodyPr/>
                    <a:lstStyle/>
                    <a:p>
                      <a:pPr>
                        <a:buNone/>
                      </a:pPr>
                      <a:r>
                        <a:rPr lang="en-US" sz="1600">
                          <a:latin typeface="Times New Roman" panose="02020603050405020304" pitchFamily="18" charset="0"/>
                          <a:cs typeface="Times New Roman" panose="02020603050405020304" pitchFamily="18" charset="0"/>
                        </a:rPr>
                        <a:t>Estimation of aoir pollution in Delhi using Machine Learning.</a:t>
                      </a:r>
                    </a:p>
                  </a:txBody>
                  <a:tcPr/>
                </a:tc>
                <a:tc>
                  <a:txBody>
                    <a:bodyPr/>
                    <a:lstStyle/>
                    <a:p>
                      <a:pPr>
                        <a:buNone/>
                      </a:pPr>
                      <a:r>
                        <a:rPr lang="en-US" sz="1600">
                          <a:latin typeface="Times New Roman" panose="02020603050405020304" pitchFamily="18" charset="0"/>
                          <a:cs typeface="Times New Roman" panose="02020603050405020304" pitchFamily="18" charset="0"/>
                          <a:sym typeface="+mn-ea"/>
                        </a:rPr>
                        <a:t>Linear regression, Neural network regression, Lasso regression, ElasticNet regression, Decision Forest, Extra trees, Boosted decision tree, XGBoost, KNN, and Ridge regression to predict air pollutant level.</a:t>
                      </a:r>
                      <a:endParaRPr lang="en-US" sz="1600"/>
                    </a:p>
                  </a:txBody>
                  <a:tcPr/>
                </a:tc>
                <a:tc>
                  <a:txBody>
                    <a:bodyPr/>
                    <a:lstStyle/>
                    <a:p>
                      <a:pPr>
                        <a:buNone/>
                      </a:pPr>
                      <a:r>
                        <a:rPr lang="en-US" sz="1600">
                          <a:latin typeface="Times New Roman" panose="02020603050405020304" pitchFamily="18" charset="0"/>
                          <a:cs typeface="Times New Roman" panose="02020603050405020304" pitchFamily="18" charset="0"/>
                          <a:sym typeface="+mn-ea"/>
                        </a:rPr>
                        <a:t>Better accuracy is obtained by extra trees because features are arranged in decreasing order of importance to predict the upcoming value.</a:t>
                      </a:r>
                      <a:endParaRPr lang="en-US" sz="1600">
                        <a:latin typeface="Times New Roman" panose="02020603050405020304" pitchFamily="18" charset="0"/>
                        <a:cs typeface="Times New Roman" panose="02020603050405020304" pitchFamily="18" charset="0"/>
                      </a:endParaRPr>
                    </a:p>
                    <a:p>
                      <a:pPr>
                        <a:buNone/>
                      </a:pPr>
                      <a:endParaRPr lang="en-US" sz="160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2"/>
                  </a:ext>
                </a:extLst>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73245" y="664845"/>
            <a:ext cx="4491990" cy="753110"/>
          </a:xfrm>
        </p:spPr>
        <p:txBody>
          <a:bodyPr>
            <a:noAutofit/>
          </a:bodyPr>
          <a:lstStyle/>
          <a:p>
            <a:r>
              <a:rPr lang="en-US" sz="4800">
                <a:latin typeface="Times New Roman" panose="02020603050405020304" pitchFamily="18" charset="0"/>
                <a:cs typeface="Times New Roman" panose="02020603050405020304" pitchFamily="18" charset="0"/>
              </a:rPr>
              <a:t>Literature Survey</a:t>
            </a:r>
          </a:p>
        </p:txBody>
      </p:sp>
      <p:sp>
        <p:nvSpPr>
          <p:cNvPr id="3" name="Text Placeholder 2"/>
          <p:cNvSpPr>
            <a:spLocks noGrp="1"/>
          </p:cNvSpPr>
          <p:nvPr>
            <p:ph type="body" idx="1"/>
          </p:nvPr>
        </p:nvSpPr>
        <p:spPr>
          <a:xfrm>
            <a:off x="1371600" y="1915160"/>
            <a:ext cx="10495915" cy="4145280"/>
          </a:xfrm>
        </p:spPr>
        <p:txBody>
          <a:bodyPr>
            <a:normAutofit/>
          </a:bodyPr>
          <a:lstStyle/>
          <a:p>
            <a:pPr algn="just">
              <a:buFont typeface="Wingdings" panose="05000000000000000000" charset="0"/>
              <a:buChar char="Ø"/>
            </a:pPr>
            <a:r>
              <a:rPr lang="en-US" dirty="0">
                <a:latin typeface="Times New Roman" panose="02020603050405020304" pitchFamily="18" charset="0"/>
                <a:cs typeface="Times New Roman" panose="02020603050405020304" pitchFamily="18" charset="0"/>
              </a:rPr>
              <a:t>In this the author </a:t>
            </a:r>
            <a:r>
              <a:rPr lang="en-US" dirty="0" err="1">
                <a:latin typeface="Times New Roman" panose="02020603050405020304" pitchFamily="18" charset="0"/>
                <a:cs typeface="Times New Roman" panose="02020603050405020304" pitchFamily="18" charset="0"/>
              </a:rPr>
              <a:t>Pasupuleti</a:t>
            </a:r>
            <a:r>
              <a:rPr lang="en-US" dirty="0">
                <a:latin typeface="Times New Roman" panose="02020603050405020304" pitchFamily="18" charset="0"/>
                <a:cs typeface="Times New Roman" panose="02020603050405020304" pitchFamily="18" charset="0"/>
              </a:rPr>
              <a:t> et al. (2020) the decision tree, linear regression, random forest. Major air pollutants are taken and </a:t>
            </a:r>
            <a:r>
              <a:rPr lang="en-US" dirty="0" err="1">
                <a:latin typeface="Times New Roman" panose="02020603050405020304" pitchFamily="18" charset="0"/>
                <a:cs typeface="Times New Roman" panose="02020603050405020304" pitchFamily="18" charset="0"/>
              </a:rPr>
              <a:t>meterological</a:t>
            </a:r>
            <a:r>
              <a:rPr lang="en-US" dirty="0">
                <a:latin typeface="Times New Roman" panose="02020603050405020304" pitchFamily="18" charset="0"/>
                <a:cs typeface="Times New Roman" panose="02020603050405020304" pitchFamily="18" charset="0"/>
              </a:rPr>
              <a:t> condition are taken using Arduino Platform. Random forest gives better accurate result due to overfitting that reduces errors But drawback is Random forest uses more memory and high cost.</a:t>
            </a:r>
          </a:p>
          <a:p>
            <a:pPr algn="just">
              <a:buFont typeface="Wingdings" panose="05000000000000000000" charset="0"/>
              <a:buChar char="Ø"/>
            </a:pPr>
            <a:endParaRPr lang="en-US" dirty="0">
              <a:latin typeface="Times New Roman" panose="02020603050405020304" pitchFamily="18" charset="0"/>
              <a:cs typeface="Times New Roman" panose="02020603050405020304" pitchFamily="18" charset="0"/>
            </a:endParaRPr>
          </a:p>
          <a:p>
            <a:pPr algn="just">
              <a:buFont typeface="Wingdings" panose="05000000000000000000" charset="0"/>
              <a:buChar char="Ø"/>
            </a:pPr>
            <a:r>
              <a:rPr lang="en-US" dirty="0">
                <a:latin typeface="Times New Roman" panose="02020603050405020304" pitchFamily="18" charset="0"/>
                <a:cs typeface="Times New Roman" panose="02020603050405020304" pitchFamily="18" charset="0"/>
              </a:rPr>
              <a:t>Haotian Jing &amp; </a:t>
            </a:r>
            <a:r>
              <a:rPr lang="en-US" dirty="0" err="1">
                <a:latin typeface="Times New Roman" panose="02020603050405020304" pitchFamily="18" charset="0"/>
                <a:cs typeface="Times New Roman" panose="02020603050405020304" pitchFamily="18" charset="0"/>
              </a:rPr>
              <a:t>Yingchun</a:t>
            </a:r>
            <a:r>
              <a:rPr lang="en-US" dirty="0">
                <a:latin typeface="Times New Roman" panose="02020603050405020304" pitchFamily="18" charset="0"/>
                <a:cs typeface="Times New Roman" panose="02020603050405020304" pitchFamily="18" charset="0"/>
              </a:rPr>
              <a:t> Wang(2020) had predicted the air quality index using XG </a:t>
            </a:r>
            <a:r>
              <a:rPr lang="en-US" dirty="0" err="1">
                <a:latin typeface="Times New Roman" panose="02020603050405020304" pitchFamily="18" charset="0"/>
                <a:cs typeface="Times New Roman" panose="02020603050405020304" pitchFamily="18" charset="0"/>
              </a:rPr>
              <a:t>Boost.It</a:t>
            </a:r>
            <a:r>
              <a:rPr lang="en-US" dirty="0">
                <a:latin typeface="Times New Roman" panose="02020603050405020304" pitchFamily="18" charset="0"/>
                <a:cs typeface="Times New Roman" panose="02020603050405020304" pitchFamily="18" charset="0"/>
              </a:rPr>
              <a:t> uses the weak classifier and shortcoming of the previous weak classifier to form   a strong classifier thus reducing the error between predicted and actual values .It uses the K- cross validation .The mean absolute error and coefficient of determination is determined to predict the difference between actual and predicted </a:t>
            </a:r>
            <a:r>
              <a:rPr lang="en-US" dirty="0" err="1">
                <a:latin typeface="Times New Roman" panose="02020603050405020304" pitchFamily="18" charset="0"/>
                <a:cs typeface="Times New Roman" panose="02020603050405020304" pitchFamily="18" charset="0"/>
              </a:rPr>
              <a:t>value.The</a:t>
            </a:r>
            <a:r>
              <a:rPr lang="en-US" dirty="0">
                <a:latin typeface="Times New Roman" panose="02020603050405020304" pitchFamily="18" charset="0"/>
                <a:cs typeface="Times New Roman" panose="02020603050405020304" pitchFamily="18" charset="0"/>
              </a:rPr>
              <a:t> drawback faced is that it takes the previous value and is affected by outlier unwanted pollutant in the air.</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10895" y="1024890"/>
            <a:ext cx="11185525" cy="5252720"/>
          </a:xfrm>
        </p:spPr>
        <p:txBody>
          <a:bodyPr>
            <a:normAutofit/>
          </a:bodyPr>
          <a:lstStyle/>
          <a:p>
            <a:pPr algn="just">
              <a:buFont typeface="Wingdings" panose="05000000000000000000" charset="0"/>
              <a:buChar char="Ø"/>
            </a:pPr>
            <a:r>
              <a:rPr lang="en-US" dirty="0" err="1">
                <a:latin typeface="Times New Roman" panose="02020603050405020304" pitchFamily="18" charset="0"/>
                <a:cs typeface="Times New Roman" panose="02020603050405020304" pitchFamily="18" charset="0"/>
                <a:sym typeface="+mn-ea"/>
              </a:rPr>
              <a:t>Desislava</a:t>
            </a:r>
            <a:r>
              <a:rPr lang="en-US" dirty="0">
                <a:latin typeface="Times New Roman" panose="02020603050405020304" pitchFamily="18" charset="0"/>
                <a:cs typeface="Times New Roman" panose="02020603050405020304" pitchFamily="18" charset="0"/>
                <a:sym typeface="+mn-ea"/>
              </a:rPr>
              <a:t> Ivanova and Angel </a:t>
            </a:r>
            <a:r>
              <a:rPr lang="en-US" dirty="0" err="1">
                <a:latin typeface="Times New Roman" panose="02020603050405020304" pitchFamily="18" charset="0"/>
                <a:cs typeface="Times New Roman" panose="02020603050405020304" pitchFamily="18" charset="0"/>
                <a:sym typeface="+mn-ea"/>
              </a:rPr>
              <a:t>Elenkov</a:t>
            </a:r>
            <a:r>
              <a:rPr lang="en-US" dirty="0">
                <a:latin typeface="Times New Roman" panose="02020603050405020304" pitchFamily="18" charset="0"/>
                <a:cs typeface="Times New Roman" panose="02020603050405020304" pitchFamily="18" charset="0"/>
                <a:sym typeface="+mn-ea"/>
              </a:rPr>
              <a:t> (2019) had used </a:t>
            </a:r>
            <a:r>
              <a:rPr lang="en-US" dirty="0" err="1">
                <a:latin typeface="Times New Roman" panose="02020603050405020304" pitchFamily="18" charset="0"/>
                <a:cs typeface="Times New Roman" panose="02020603050405020304" pitchFamily="18" charset="0"/>
                <a:sym typeface="+mn-ea"/>
              </a:rPr>
              <a:t>Rasberry</a:t>
            </a:r>
            <a:r>
              <a:rPr lang="en-US" dirty="0">
                <a:latin typeface="Times New Roman" panose="02020603050405020304" pitchFamily="18" charset="0"/>
                <a:cs typeface="Times New Roman" panose="02020603050405020304" pitchFamily="18" charset="0"/>
                <a:sym typeface="+mn-ea"/>
              </a:rPr>
              <a:t> Pi platform with Multilayer perceptron algorithm of machine learning to predict the air pollutant </a:t>
            </a:r>
            <a:r>
              <a:rPr lang="en-US" dirty="0" err="1">
                <a:latin typeface="Times New Roman" panose="02020603050405020304" pitchFamily="18" charset="0"/>
                <a:cs typeface="Times New Roman" panose="02020603050405020304" pitchFamily="18" charset="0"/>
                <a:sym typeface="+mn-ea"/>
              </a:rPr>
              <a:t>accurately.Multilayer</a:t>
            </a:r>
            <a:r>
              <a:rPr lang="en-US" dirty="0">
                <a:latin typeface="Times New Roman" panose="02020603050405020304" pitchFamily="18" charset="0"/>
                <a:cs typeface="Times New Roman" panose="02020603050405020304" pitchFamily="18" charset="0"/>
                <a:sym typeface="+mn-ea"/>
              </a:rPr>
              <a:t> perceptron overcome problem of classification which is used for discrete values and regression which is used for continuous value. In this author uses discrete values and had used multilayer perceptron using backpropagation and therefore input did not pass to the activation function resulting in 0 or 1indicating how big the difference between the predicted and actual value. The coefficient of  determination(R2) obtained is better but more can be improved by increment feeding.</a:t>
            </a:r>
            <a:r>
              <a:rPr lang="en-US" dirty="0">
                <a:latin typeface="Times New Roman" panose="02020603050405020304" pitchFamily="18" charset="0"/>
                <a:cs typeface="Times New Roman" panose="02020603050405020304" pitchFamily="18" charset="0"/>
              </a:rPr>
              <a:t> In </a:t>
            </a:r>
            <a:r>
              <a:rPr lang="en-US" dirty="0" err="1">
                <a:latin typeface="Times New Roman" panose="02020603050405020304" pitchFamily="18" charset="0"/>
                <a:cs typeface="Times New Roman" panose="02020603050405020304" pitchFamily="18" charset="0"/>
              </a:rPr>
              <a:t>Elseviere</a:t>
            </a:r>
            <a:r>
              <a:rPr lang="en-US" dirty="0">
                <a:latin typeface="Times New Roman" panose="02020603050405020304" pitchFamily="18" charset="0"/>
                <a:cs typeface="Times New Roman" panose="02020603050405020304" pitchFamily="18" charset="0"/>
              </a:rPr>
              <a:t> 2018,</a:t>
            </a:r>
            <a:r>
              <a:rPr lang="en-US" dirty="0">
                <a:latin typeface="Times New Roman" panose="02020603050405020304" pitchFamily="18" charset="0"/>
                <a:cs typeface="Times New Roman" panose="02020603050405020304" pitchFamily="18" charset="0"/>
                <a:sym typeface="+mn-ea"/>
              </a:rPr>
              <a:t>The tittle is </a:t>
            </a:r>
            <a:r>
              <a:rPr lang="en-US" dirty="0">
                <a:latin typeface="Times New Roman" panose="02020603050405020304" pitchFamily="18" charset="0"/>
                <a:cs typeface="Times New Roman" panose="02020603050405020304" pitchFamily="18" charset="0"/>
              </a:rPr>
              <a:t>Forecasting air pollution load in Delhi using data analysis </a:t>
            </a:r>
            <a:r>
              <a:rPr lang="en-US" dirty="0" err="1">
                <a:latin typeface="Times New Roman" panose="02020603050405020304" pitchFamily="18" charset="0"/>
                <a:cs typeface="Times New Roman" panose="02020603050405020304" pitchFamily="18" charset="0"/>
              </a:rPr>
              <a:t>tools.</a:t>
            </a:r>
            <a:r>
              <a:rPr lang="en-US" dirty="0" err="1">
                <a:latin typeface="Times New Roman" panose="02020603050405020304" pitchFamily="18" charset="0"/>
                <a:cs typeface="Times New Roman" panose="02020603050405020304" pitchFamily="18" charset="0"/>
                <a:sym typeface="+mn-ea"/>
              </a:rPr>
              <a:t>The</a:t>
            </a:r>
            <a:r>
              <a:rPr lang="en-US" dirty="0">
                <a:latin typeface="Times New Roman" panose="02020603050405020304" pitchFamily="18" charset="0"/>
                <a:cs typeface="Times New Roman" panose="02020603050405020304" pitchFamily="18" charset="0"/>
                <a:sym typeface="+mn-ea"/>
              </a:rPr>
              <a:t> methods used are Time series </a:t>
            </a:r>
            <a:r>
              <a:rPr lang="en-US" dirty="0" err="1">
                <a:latin typeface="Times New Roman" panose="02020603050405020304" pitchFamily="18" charset="0"/>
                <a:cs typeface="Times New Roman" panose="02020603050405020304" pitchFamily="18" charset="0"/>
              </a:rPr>
              <a:t>regression.</a:t>
            </a:r>
            <a:r>
              <a:rPr lang="en-US" dirty="0" err="1">
                <a:latin typeface="Times New Roman" panose="02020603050405020304" pitchFamily="18" charset="0"/>
                <a:cs typeface="Times New Roman" panose="02020603050405020304" pitchFamily="18" charset="0"/>
                <a:sym typeface="+mn-ea"/>
              </a:rPr>
              <a:t>With</a:t>
            </a:r>
            <a:r>
              <a:rPr lang="en-US" dirty="0">
                <a:latin typeface="Times New Roman" panose="02020603050405020304" pitchFamily="18" charset="0"/>
                <a:cs typeface="Times New Roman" panose="02020603050405020304" pitchFamily="18" charset="0"/>
                <a:sym typeface="+mn-ea"/>
              </a:rPr>
              <a:t> limitations are Here we are </a:t>
            </a:r>
            <a:r>
              <a:rPr lang="en-US" dirty="0">
                <a:latin typeface="Times New Roman" panose="02020603050405020304" pitchFamily="18" charset="0"/>
                <a:cs typeface="Times New Roman" panose="02020603050405020304" pitchFamily="18" charset="0"/>
              </a:rPr>
              <a:t>using time series with regression.so again regression is limited to the linear </a:t>
            </a:r>
            <a:r>
              <a:rPr lang="en-US" dirty="0" err="1">
                <a:latin typeface="Times New Roman" panose="02020603050405020304" pitchFamily="18" charset="0"/>
                <a:cs typeface="Times New Roman" panose="02020603050405020304" pitchFamily="18" charset="0"/>
              </a:rPr>
              <a:t>relationship.It</a:t>
            </a:r>
            <a:r>
              <a:rPr lang="en-US" dirty="0">
                <a:latin typeface="Times New Roman" panose="02020603050405020304" pitchFamily="18" charset="0"/>
                <a:cs typeface="Times New Roman" panose="02020603050405020304" pitchFamily="18" charset="0"/>
              </a:rPr>
              <a:t> is easily affected by outliers.</a:t>
            </a:r>
          </a:p>
          <a:p>
            <a:pPr algn="just">
              <a:buFont typeface="Wingdings" panose="05000000000000000000" charset="0"/>
              <a:buChar char="Ø"/>
            </a:pPr>
            <a:endParaRPr lang="en-US" dirty="0">
              <a:latin typeface="Times New Roman" panose="02020603050405020304" pitchFamily="18" charset="0"/>
              <a:cs typeface="Times New Roman" panose="02020603050405020304" pitchFamily="18" charset="0"/>
            </a:endParaRPr>
          </a:p>
          <a:p>
            <a:pPr algn="just">
              <a:buFont typeface="Wingdings" panose="05000000000000000000" charset="0"/>
              <a:buChar char="Ø"/>
            </a:pPr>
            <a:r>
              <a:rPr lang="en-US" dirty="0" err="1">
                <a:latin typeface="Times New Roman" panose="02020603050405020304" pitchFamily="18" charset="0"/>
                <a:cs typeface="Times New Roman" panose="02020603050405020304" pitchFamily="18" charset="0"/>
              </a:rPr>
              <a:t>Soubhik</a:t>
            </a:r>
            <a:r>
              <a:rPr lang="en-US" dirty="0">
                <a:latin typeface="Times New Roman" panose="02020603050405020304" pitchFamily="18" charset="0"/>
                <a:cs typeface="Times New Roman" panose="02020603050405020304" pitchFamily="18" charset="0"/>
              </a:rPr>
              <a:t> et al. (2018) had compared various algorithms like Linear regression, Neural network regression, Lasso regression, </a:t>
            </a:r>
            <a:r>
              <a:rPr lang="en-US" dirty="0" err="1">
                <a:latin typeface="Times New Roman" panose="02020603050405020304" pitchFamily="18" charset="0"/>
                <a:cs typeface="Times New Roman" panose="02020603050405020304" pitchFamily="18" charset="0"/>
              </a:rPr>
              <a:t>ElasticNet</a:t>
            </a:r>
            <a:r>
              <a:rPr lang="en-US" dirty="0">
                <a:latin typeface="Times New Roman" panose="02020603050405020304" pitchFamily="18" charset="0"/>
                <a:cs typeface="Times New Roman" panose="02020603050405020304" pitchFamily="18" charset="0"/>
              </a:rPr>
              <a:t> regression, Decision Forest, Extra trees, Boosted decision tree, </a:t>
            </a:r>
            <a:r>
              <a:rPr lang="en-US" dirty="0" err="1">
                <a:latin typeface="Times New Roman" panose="02020603050405020304" pitchFamily="18" charset="0"/>
                <a:cs typeface="Times New Roman" panose="02020603050405020304" pitchFamily="18" charset="0"/>
              </a:rPr>
              <a:t>XGBoost</a:t>
            </a:r>
            <a:r>
              <a:rPr lang="en-US" dirty="0">
                <a:latin typeface="Times New Roman" panose="02020603050405020304" pitchFamily="18" charset="0"/>
                <a:cs typeface="Times New Roman" panose="02020603050405020304" pitchFamily="18" charset="0"/>
              </a:rPr>
              <a:t>, KNN, and Ridge regression to predict air pollutant </a:t>
            </a:r>
            <a:r>
              <a:rPr lang="en-US" dirty="0" err="1">
                <a:latin typeface="Times New Roman" panose="02020603050405020304" pitchFamily="18" charset="0"/>
                <a:cs typeface="Times New Roman" panose="02020603050405020304" pitchFamily="18" charset="0"/>
              </a:rPr>
              <a:t>level.Better</a:t>
            </a:r>
            <a:r>
              <a:rPr lang="en-US" dirty="0">
                <a:latin typeface="Times New Roman" panose="02020603050405020304" pitchFamily="18" charset="0"/>
                <a:cs typeface="Times New Roman" panose="02020603050405020304" pitchFamily="18" charset="0"/>
              </a:rPr>
              <a:t> accuracy is obtained by extra trees because features are arranged in decreasing order of importance to predict the upcoming value.</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117600" y="284480"/>
            <a:ext cx="9826625" cy="1485900"/>
          </a:xfrm>
        </p:spPr>
        <p:txBody>
          <a:bodyPr>
            <a:normAutofit fontScale="90000"/>
          </a:bodyPr>
          <a:lstStyle/>
          <a:p>
            <a:r>
              <a:rPr lang="en-US" sz="4000">
                <a:latin typeface="Times New Roman" panose="02020603050405020304" pitchFamily="18" charset="0"/>
                <a:cs typeface="Times New Roman" panose="02020603050405020304" pitchFamily="18" charset="0"/>
              </a:rPr>
              <a:t>DATA SET:-</a:t>
            </a:r>
            <a:br>
              <a:rPr lang="en-US" sz="4000">
                <a:latin typeface="Times New Roman" panose="02020603050405020304" pitchFamily="18" charset="0"/>
                <a:cs typeface="Times New Roman" panose="02020603050405020304" pitchFamily="18" charset="0"/>
              </a:rPr>
            </a:br>
            <a:br>
              <a:rPr lang="en-US" sz="4000">
                <a:latin typeface="Times New Roman" panose="02020603050405020304" pitchFamily="18" charset="0"/>
                <a:cs typeface="Times New Roman" panose="02020603050405020304" pitchFamily="18" charset="0"/>
              </a:rPr>
            </a:br>
            <a:r>
              <a:rPr lang="en-US" sz="2220">
                <a:latin typeface="Times New Roman" panose="02020603050405020304" pitchFamily="18" charset="0"/>
                <a:cs typeface="Times New Roman" panose="02020603050405020304" pitchFamily="18" charset="0"/>
              </a:rPr>
              <a:t>Reference:-</a:t>
            </a:r>
            <a:r>
              <a:rPr lang="en-US" sz="2000">
                <a:latin typeface="Times New Roman" panose="02020603050405020304" pitchFamily="18" charset="0"/>
                <a:cs typeface="Times New Roman" panose="02020603050405020304" pitchFamily="18" charset="0"/>
              </a:rPr>
              <a:t>https://github.com/BalaKowsalya/indian-air-quality</a:t>
            </a:r>
            <a:br>
              <a:rPr lang="en-US" sz="2000">
                <a:latin typeface="Times New Roman" panose="02020603050405020304" pitchFamily="18" charset="0"/>
                <a:cs typeface="Times New Roman" panose="02020603050405020304" pitchFamily="18" charset="0"/>
              </a:rPr>
            </a:br>
            <a:br>
              <a:rPr lang="en-US" sz="2000">
                <a:latin typeface="Times New Roman" panose="02020603050405020304" pitchFamily="18" charset="0"/>
                <a:cs typeface="Times New Roman" panose="02020603050405020304" pitchFamily="18" charset="0"/>
              </a:rPr>
            </a:br>
            <a:br>
              <a:rPr lang="en-US" sz="4000">
                <a:latin typeface="Times New Roman" panose="02020603050405020304" pitchFamily="18" charset="0"/>
                <a:cs typeface="Times New Roman" panose="02020603050405020304" pitchFamily="18" charset="0"/>
              </a:rPr>
            </a:br>
            <a:endParaRPr lang="en-US" sz="2000">
              <a:latin typeface="Times New Roman" panose="02020603050405020304" pitchFamily="18" charset="0"/>
              <a:cs typeface="Times New Roman" panose="02020603050405020304" pitchFamily="18" charset="0"/>
            </a:endParaRPr>
          </a:p>
        </p:txBody>
      </p:sp>
      <p:pic>
        <p:nvPicPr>
          <p:cNvPr id="7" name="Content Placeholder 6" descr="Screenshot (61)"/>
          <p:cNvPicPr>
            <a:picLocks noGrp="1" noChangeAspect="1"/>
          </p:cNvPicPr>
          <p:nvPr>
            <p:ph idx="1"/>
          </p:nvPr>
        </p:nvPicPr>
        <p:blipFill>
          <a:blip r:embed="rId2"/>
          <a:srcRect l="510" t="29801" r="16984" b="6222"/>
          <a:stretch>
            <a:fillRect/>
          </a:stretch>
        </p:blipFill>
        <p:spPr>
          <a:xfrm>
            <a:off x="1117600" y="1673860"/>
            <a:ext cx="10543540" cy="4979670"/>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583690" y="680720"/>
            <a:ext cx="5792470" cy="521970"/>
          </a:xfrm>
          <a:prstGeom prst="rect">
            <a:avLst/>
          </a:prstGeom>
          <a:noFill/>
        </p:spPr>
        <p:txBody>
          <a:bodyPr wrap="square" rtlCol="0">
            <a:spAutoFit/>
          </a:bodyPr>
          <a:lstStyle/>
          <a:p>
            <a:r>
              <a:rPr lang="en-US" sz="2800" b="1" dirty="0">
                <a:latin typeface="Times New Roman" panose="02020603050405020304" pitchFamily="18" charset="0"/>
                <a:cs typeface="Times New Roman" panose="02020603050405020304" pitchFamily="18" charset="0"/>
              </a:rPr>
              <a:t>CONCLUSION:</a:t>
            </a:r>
            <a:endParaRPr lang="en-IN" sz="2800" b="1" dirty="0">
              <a:latin typeface="Times New Roman" panose="02020603050405020304" pitchFamily="18" charset="0"/>
              <a:cs typeface="Times New Roman" panose="02020603050405020304" pitchFamily="18" charset="0"/>
            </a:endParaRPr>
          </a:p>
        </p:txBody>
      </p:sp>
      <p:sp>
        <p:nvSpPr>
          <p:cNvPr id="4" name="TextBox 3"/>
          <p:cNvSpPr txBox="1"/>
          <p:nvPr/>
        </p:nvSpPr>
        <p:spPr>
          <a:xfrm>
            <a:off x="1524000" y="1634490"/>
            <a:ext cx="10454005" cy="4399915"/>
          </a:xfrm>
          <a:prstGeom prst="rect">
            <a:avLst/>
          </a:prstGeom>
          <a:noFill/>
        </p:spPr>
        <p:txBody>
          <a:bodyPr wrap="square">
            <a:spAutoFit/>
          </a:bodyPr>
          <a:lstStyle/>
          <a:p>
            <a:pPr algn="just"/>
            <a:r>
              <a:rPr lang="en-US" altLang="en-IN" sz="2400" dirty="0">
                <a:latin typeface="Times New Roman" panose="02020603050405020304" pitchFamily="18" charset="0"/>
                <a:cs typeface="Times New Roman" panose="02020603050405020304" pitchFamily="18" charset="0"/>
              </a:rPr>
              <a:t>		</a:t>
            </a:r>
            <a:r>
              <a:rPr lang="en-IN" sz="2800" dirty="0">
                <a:latin typeface="Times New Roman" panose="02020603050405020304" pitchFamily="18" charset="0"/>
                <a:cs typeface="Times New Roman" panose="02020603050405020304" pitchFamily="18" charset="0"/>
              </a:rPr>
              <a:t>The concentration of air pollutants in ambient air is governed by the meteorological parameters such as atmospheric wind speed, wind direction, relative humidity, and temperature. Air pollution prediction, is used to measure the predict the quality of the air. </a:t>
            </a:r>
          </a:p>
          <a:p>
            <a:pPr algn="just"/>
            <a:r>
              <a:rPr lang="en-US" altLang="en-IN"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sym typeface="+mn-ea"/>
              </a:rPr>
              <a:t>So,it</a:t>
            </a:r>
            <a:r>
              <a:rPr lang="en-US" sz="2800" dirty="0">
                <a:latin typeface="Times New Roman" panose="02020603050405020304" pitchFamily="18" charset="0"/>
                <a:cs typeface="Times New Roman" panose="02020603050405020304" pitchFamily="18" charset="0"/>
                <a:sym typeface="+mn-ea"/>
              </a:rPr>
              <a:t> predict  the polluted air whether its  increasing  year by year or  </a:t>
            </a:r>
            <a:r>
              <a:rPr lang="en-US" sz="2800" dirty="0" err="1">
                <a:latin typeface="Times New Roman" panose="02020603050405020304" pitchFamily="18" charset="0"/>
                <a:cs typeface="Times New Roman" panose="02020603050405020304" pitchFamily="18" charset="0"/>
                <a:sym typeface="+mn-ea"/>
              </a:rPr>
              <a:t>decreasing.We</a:t>
            </a:r>
            <a:r>
              <a:rPr lang="en-US" sz="2800" dirty="0">
                <a:latin typeface="Times New Roman" panose="02020603050405020304" pitchFamily="18" charset="0"/>
                <a:cs typeface="Times New Roman" panose="02020603050405020304" pitchFamily="18" charset="0"/>
                <a:sym typeface="+mn-ea"/>
              </a:rPr>
              <a:t> are going to use Decision tree and Random forest </a:t>
            </a:r>
            <a:r>
              <a:rPr lang="en-US" sz="2800" dirty="0" err="1">
                <a:latin typeface="Times New Roman" panose="02020603050405020304" pitchFamily="18" charset="0"/>
                <a:cs typeface="Times New Roman" panose="02020603050405020304" pitchFamily="18" charset="0"/>
                <a:sym typeface="+mn-ea"/>
              </a:rPr>
              <a:t>algorthims</a:t>
            </a:r>
            <a:r>
              <a:rPr lang="en-US" sz="2800" dirty="0">
                <a:latin typeface="Times New Roman" panose="02020603050405020304" pitchFamily="18" charset="0"/>
                <a:cs typeface="Times New Roman" panose="02020603050405020304" pitchFamily="18" charset="0"/>
                <a:sym typeface="+mn-ea"/>
              </a:rPr>
              <a:t> in Data mining techniques.To give the acuaracy in data and amount of pollution  increasing  year by year or  </a:t>
            </a:r>
            <a:r>
              <a:rPr lang="en-US" sz="2800" dirty="0" err="1">
                <a:latin typeface="Times New Roman" panose="02020603050405020304" pitchFamily="18" charset="0"/>
                <a:cs typeface="Times New Roman" panose="02020603050405020304" pitchFamily="18" charset="0"/>
                <a:sym typeface="+mn-ea"/>
              </a:rPr>
              <a:t>decreasing  year by year with the analysis made from past few years.</a:t>
            </a:r>
            <a:endParaRPr lang="en-US" sz="2800" dirty="0">
              <a:latin typeface="Times New Roman" panose="02020603050405020304" pitchFamily="18" charset="0"/>
              <a:cs typeface="Times New Roman" panose="02020603050405020304" pitchFamily="18" charset="0"/>
            </a:endParaRPr>
          </a:p>
          <a:p>
            <a:pPr algn="just"/>
            <a:endParaRPr lang="en-IN" sz="28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23765" y="675640"/>
            <a:ext cx="3134360" cy="655955"/>
          </a:xfrm>
        </p:spPr>
        <p:txBody>
          <a:bodyPr>
            <a:normAutofit fontScale="90000"/>
          </a:bodyPr>
          <a:lstStyle/>
          <a:p>
            <a:r>
              <a:rPr lang="en-US" sz="4890">
                <a:latin typeface="Times New Roman" panose="02020603050405020304" pitchFamily="18" charset="0"/>
                <a:cs typeface="Times New Roman" panose="02020603050405020304" pitchFamily="18" charset="0"/>
              </a:rPr>
              <a:t>CONTEXT</a:t>
            </a:r>
            <a:br>
              <a:rPr lang="en-US"/>
            </a:br>
            <a:endParaRPr lang="en-US"/>
          </a:p>
        </p:txBody>
      </p:sp>
      <p:sp>
        <p:nvSpPr>
          <p:cNvPr id="3" name="Content Placeholder 2"/>
          <p:cNvSpPr>
            <a:spLocks noGrp="1"/>
          </p:cNvSpPr>
          <p:nvPr>
            <p:ph idx="1"/>
          </p:nvPr>
        </p:nvSpPr>
        <p:spPr>
          <a:xfrm>
            <a:off x="2907030" y="2081530"/>
            <a:ext cx="6378575" cy="3581400"/>
          </a:xfrm>
        </p:spPr>
        <p:txBody>
          <a:bodyPr/>
          <a:lstStyle/>
          <a:p>
            <a:pPr>
              <a:buFont typeface="Wingdings" panose="05000000000000000000" charset="0"/>
              <a:buChar char="q"/>
            </a:pPr>
            <a:r>
              <a:rPr lang="en-US"/>
              <a:t>ABSTRACT</a:t>
            </a:r>
          </a:p>
          <a:p>
            <a:pPr>
              <a:buFont typeface="Wingdings" panose="05000000000000000000" charset="0"/>
              <a:buChar char="q"/>
            </a:pPr>
            <a:r>
              <a:rPr lang="en-US"/>
              <a:t>INTRODUCTION</a:t>
            </a:r>
          </a:p>
          <a:p>
            <a:pPr>
              <a:buFont typeface="Wingdings" panose="05000000000000000000" charset="0"/>
              <a:buChar char="q"/>
            </a:pPr>
            <a:r>
              <a:rPr lang="en-US"/>
              <a:t>EXSTING SYSTEM</a:t>
            </a:r>
          </a:p>
          <a:p>
            <a:pPr>
              <a:buFont typeface="Wingdings" panose="05000000000000000000" charset="0"/>
              <a:buChar char="q"/>
            </a:pPr>
            <a:r>
              <a:rPr lang="en-US"/>
              <a:t>PROPOSED SYSTEM</a:t>
            </a:r>
          </a:p>
          <a:p>
            <a:pPr>
              <a:buFont typeface="Wingdings" panose="05000000000000000000" charset="0"/>
              <a:buChar char="q"/>
            </a:pPr>
            <a:r>
              <a:rPr lang="en-US"/>
              <a:t>METHODOLOGIES USED</a:t>
            </a:r>
          </a:p>
          <a:p>
            <a:pPr>
              <a:buFont typeface="Wingdings" panose="05000000000000000000" charset="0"/>
              <a:buChar char="q"/>
            </a:pPr>
            <a:r>
              <a:rPr lang="en-US"/>
              <a:t>LITERATURE SURVEY</a:t>
            </a:r>
          </a:p>
          <a:p>
            <a:pPr>
              <a:buFont typeface="Wingdings" panose="05000000000000000000" charset="0"/>
              <a:buChar char="q"/>
            </a:pPr>
            <a:r>
              <a:rPr lang="en-US"/>
              <a:t>CONCLUSION</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6" name="Picture 5" descr="Woman carrying briefcase heading down road"/>
          <p:cNvPicPr>
            <a:picLocks noChangeAspect="1"/>
          </p:cNvPicPr>
          <p:nvPr/>
        </p:nvPicPr>
        <p:blipFill rotWithShape="1">
          <a:blip r:embed="rId3" cstate="print"/>
          <a:srcRect/>
          <a:stretch>
            <a:fillRect/>
          </a:stretch>
        </p:blipFill>
        <p:spPr>
          <a:xfrm>
            <a:off x="20" y="10"/>
            <a:ext cx="12191980" cy="6859300"/>
          </a:xfrm>
          <a:prstGeom prst="rect">
            <a:avLst/>
          </a:prstGeom>
        </p:spPr>
      </p:pic>
      <p:sp>
        <p:nvSpPr>
          <p:cNvPr id="11" name="Rectangle 10"/>
          <p:cNvSpPr>
            <a:spLocks noGrp="1" noRot="1" noChangeAspect="1" noMove="1" noResize="1" noEditPoints="1" noAdjustHandles="1" noChangeArrowheads="1" noChangeShapeType="1" noTextEdit="1"/>
          </p:cNvSpPr>
          <p:nvPr/>
        </p:nvSpPr>
        <p:spPr bwMode="ltGray">
          <a:xfrm>
            <a:off x="-258" y="0"/>
            <a:ext cx="12192000" cy="6858000"/>
          </a:xfrm>
          <a:prstGeom prst="rect">
            <a:avLst/>
          </a:prstGeom>
          <a:gradFill flip="none" rotWithShape="1">
            <a:gsLst>
              <a:gs pos="20000">
                <a:schemeClr val="tx2">
                  <a:alpha val="70000"/>
                </a:schemeClr>
              </a:gs>
              <a:gs pos="100000">
                <a:schemeClr val="tx2"/>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reeform 6"/>
          <p:cNvSpPr>
            <a:spLocks noGrp="1" noRot="1" noChangeAspect="1" noMove="1" noResize="1" noEditPoints="1" noAdjustHandles="1" noChangeArrowheads="1" noChangeShapeType="1" noTextEdit="1"/>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bg2"/>
          </a:solidFill>
          <a:ln w="0">
            <a:noFill/>
            <a:prstDash val="solid"/>
            <a:round/>
          </a:ln>
        </p:spPr>
      </p:sp>
      <p:sp>
        <p:nvSpPr>
          <p:cNvPr id="15" name="Freeform 6"/>
          <p:cNvSpPr>
            <a:spLocks noGrp="1" noRot="1" noChangeAspect="1" noMove="1" noResize="1" noEditPoints="1" noAdjustHandles="1" noChangeArrowheads="1" noChangeShapeType="1" noTextEdit="1"/>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bg2"/>
          </a:solidFill>
          <a:ln w="0">
            <a:noFill/>
            <a:prstDash val="solid"/>
            <a:round/>
          </a:ln>
        </p:spPr>
      </p:sp>
      <p:sp>
        <p:nvSpPr>
          <p:cNvPr id="2" name="Title 1"/>
          <p:cNvSpPr>
            <a:spLocks noGrp="1"/>
          </p:cNvSpPr>
          <p:nvPr>
            <p:ph type="ctrTitle"/>
          </p:nvPr>
        </p:nvSpPr>
        <p:spPr>
          <a:xfrm>
            <a:off x="1915128" y="1788454"/>
            <a:ext cx="8361229" cy="2098226"/>
          </a:xfrm>
        </p:spPr>
        <p:txBody>
          <a:bodyPr>
            <a:normAutofit/>
          </a:bodyPr>
          <a:lstStyle/>
          <a:p>
            <a:r>
              <a:rPr lang="en-US" dirty="0">
                <a:solidFill>
                  <a:schemeClr val="bg2"/>
                </a:solidFill>
              </a:rPr>
              <a:t>Thank you</a:t>
            </a:r>
          </a:p>
        </p:txBody>
      </p:sp>
      <p:sp>
        <p:nvSpPr>
          <p:cNvPr id="3" name="Subtitle 2"/>
          <p:cNvSpPr>
            <a:spLocks noGrp="1"/>
          </p:cNvSpPr>
          <p:nvPr>
            <p:ph type="subTitle" idx="1"/>
          </p:nvPr>
        </p:nvSpPr>
        <p:spPr>
          <a:xfrm>
            <a:off x="2679906" y="3956279"/>
            <a:ext cx="6831673" cy="1086237"/>
          </a:xfrm>
        </p:spPr>
        <p:txBody>
          <a:bodyPr vert="horz" lIns="91440" tIns="45720" rIns="91440" bIns="45720" rtlCol="0" anchor="t">
            <a:normAutofit/>
          </a:bodyPr>
          <a:lstStyle/>
          <a:p>
            <a:endParaRPr lang="en-US" dirty="0">
              <a:solidFill>
                <a:schemeClr val="bg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629102" y="1832857"/>
            <a:ext cx="9627477" cy="4246245"/>
          </a:xfrm>
          <a:prstGeom prst="rect">
            <a:avLst/>
          </a:prstGeom>
          <a:noFill/>
        </p:spPr>
        <p:txBody>
          <a:bodyPr wrap="square">
            <a:spAutoFit/>
          </a:bodyPr>
          <a:lstStyle/>
          <a:p>
            <a:endParaRPr lang="en-US" dirty="0"/>
          </a:p>
          <a:p>
            <a:pPr algn="just"/>
            <a:r>
              <a:rPr lang="en-US" sz="2100" dirty="0">
                <a:latin typeface="Times New Roman" panose="02020603050405020304" pitchFamily="18" charset="0"/>
                <a:cs typeface="Times New Roman" panose="02020603050405020304" pitchFamily="18" charset="0"/>
              </a:rPr>
              <a:t>	Due to human activities, industrialization and urbanization air is getting polluted. The major air pollutants involved  are </a:t>
            </a:r>
            <a:r>
              <a:rPr lang="en-US" sz="2100" dirty="0" err="1">
                <a:latin typeface="Times New Roman" panose="02020603050405020304" pitchFamily="18" charset="0"/>
                <a:cs typeface="Times New Roman" panose="02020603050405020304" pitchFamily="18" charset="0"/>
              </a:rPr>
              <a:t>Carbonmonoxide</a:t>
            </a:r>
            <a:r>
              <a:rPr lang="en-US" sz="2100" dirty="0">
                <a:latin typeface="Times New Roman" panose="02020603050405020304" pitchFamily="18" charset="0"/>
                <a:cs typeface="Times New Roman" panose="02020603050405020304" pitchFamily="18" charset="0"/>
              </a:rPr>
              <a:t>(co), Nitric oxide(NO),Nitrogen dioxide(N02) ,Ozone(O3).</a:t>
            </a:r>
          </a:p>
          <a:p>
            <a:pPr algn="just"/>
            <a:r>
              <a:rPr lang="en-US" sz="2100" dirty="0">
                <a:latin typeface="Times New Roman" panose="02020603050405020304" pitchFamily="18" charset="0"/>
                <a:cs typeface="Times New Roman" panose="02020603050405020304" pitchFamily="18" charset="0"/>
              </a:rPr>
              <a:t>	 The concentration of air pollutants in ambient air is governed by the meteorological parameters such as atmospheric wind speed, wind direction, relative humidity, and temperature. In Earlier techniques such as Probability, Statistics etc. were used to predict the   pollutants involved in air, but those methods are very complex to  predict .So we are and  going to use Data mining techniques for the better approach to predict the </a:t>
            </a:r>
            <a:r>
              <a:rPr lang="en-US" sz="2100" dirty="0" err="1">
                <a:latin typeface="Times New Roman" panose="02020603050405020304" pitchFamily="18" charset="0"/>
                <a:cs typeface="Times New Roman" panose="02020603050405020304" pitchFamily="18" charset="0"/>
              </a:rPr>
              <a:t>airpollution</a:t>
            </a:r>
            <a:r>
              <a:rPr lang="en-US" sz="2100" dirty="0">
                <a:latin typeface="Times New Roman" panose="02020603050405020304" pitchFamily="18" charset="0"/>
                <a:cs typeface="Times New Roman" panose="02020603050405020304" pitchFamily="18" charset="0"/>
              </a:rPr>
              <a:t> and quality of air  which are need to predict air, relative humidity by considering various parameters. such as CO,NO2, NO, Temperature etc. </a:t>
            </a:r>
            <a:r>
              <a:rPr lang="en-US" sz="2100" dirty="0" err="1">
                <a:latin typeface="Times New Roman" panose="02020603050405020304" pitchFamily="18" charset="0"/>
                <a:cs typeface="Times New Roman" panose="02020603050405020304" pitchFamily="18" charset="0"/>
              </a:rPr>
              <a:t>So,to</a:t>
            </a:r>
            <a:r>
              <a:rPr lang="en-US" sz="2100" dirty="0">
                <a:latin typeface="Times New Roman" panose="02020603050405020304" pitchFamily="18" charset="0"/>
                <a:cs typeface="Times New Roman" panose="02020603050405020304" pitchFamily="18" charset="0"/>
              </a:rPr>
              <a:t> predict the pollution of air whether its increasing  year by year or  </a:t>
            </a:r>
            <a:r>
              <a:rPr lang="en-US" sz="2100" dirty="0" err="1">
                <a:latin typeface="Times New Roman" panose="02020603050405020304" pitchFamily="18" charset="0"/>
                <a:cs typeface="Times New Roman" panose="02020603050405020304" pitchFamily="18" charset="0"/>
              </a:rPr>
              <a:t>decreasing.We</a:t>
            </a:r>
            <a:r>
              <a:rPr lang="en-US" sz="2100" dirty="0">
                <a:latin typeface="Times New Roman" panose="02020603050405020304" pitchFamily="18" charset="0"/>
                <a:cs typeface="Times New Roman" panose="02020603050405020304" pitchFamily="18" charset="0"/>
              </a:rPr>
              <a:t> are going to use Decision tree and Random forest </a:t>
            </a:r>
            <a:r>
              <a:rPr lang="en-US" sz="2100" dirty="0" err="1">
                <a:latin typeface="Times New Roman" panose="02020603050405020304" pitchFamily="18" charset="0"/>
                <a:cs typeface="Times New Roman" panose="02020603050405020304" pitchFamily="18" charset="0"/>
              </a:rPr>
              <a:t>algorthims</a:t>
            </a:r>
            <a:r>
              <a:rPr lang="en-US" sz="2100" dirty="0">
                <a:latin typeface="Times New Roman" panose="02020603050405020304" pitchFamily="18" charset="0"/>
                <a:cs typeface="Times New Roman" panose="02020603050405020304" pitchFamily="18" charset="0"/>
              </a:rPr>
              <a:t> in Data mining techniques.</a:t>
            </a:r>
          </a:p>
        </p:txBody>
      </p:sp>
      <p:sp>
        <p:nvSpPr>
          <p:cNvPr id="5" name="TextBox 4"/>
          <p:cNvSpPr txBox="1"/>
          <p:nvPr/>
        </p:nvSpPr>
        <p:spPr>
          <a:xfrm>
            <a:off x="4840514" y="587355"/>
            <a:ext cx="3870810" cy="830997"/>
          </a:xfrm>
          <a:prstGeom prst="rect">
            <a:avLst/>
          </a:prstGeom>
          <a:noFill/>
        </p:spPr>
        <p:txBody>
          <a:bodyPr wrap="square">
            <a:spAutoFit/>
          </a:bodyPr>
          <a:lstStyle/>
          <a:p>
            <a:r>
              <a:rPr lang="en-US" sz="4800" dirty="0">
                <a:latin typeface="Times New Roman" panose="02020603050405020304" pitchFamily="18" charset="0"/>
                <a:cs typeface="Times New Roman" panose="02020603050405020304" pitchFamily="18" charset="0"/>
              </a:rPr>
              <a:t>ABSTRACT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207770" y="2035810"/>
            <a:ext cx="10378440" cy="3107690"/>
          </a:xfrm>
          <a:prstGeom prst="rect">
            <a:avLst/>
          </a:prstGeom>
          <a:noFill/>
        </p:spPr>
        <p:txBody>
          <a:bodyPr wrap="square">
            <a:spAutoFit/>
          </a:bodyPr>
          <a:lstStyle/>
          <a:p>
            <a:pPr algn="just"/>
            <a:r>
              <a:rPr lang="en-US" sz="2200" dirty="0">
                <a:latin typeface="Times New Roman" panose="02020603050405020304" pitchFamily="18" charset="0"/>
                <a:cs typeface="Times New Roman" panose="02020603050405020304" pitchFamily="18" charset="0"/>
              </a:rPr>
              <a:t> 	Air is a basic requirement for the survival and development of all lives on Earth. It affects health and influences the development of the economy. Today, due to the development of industrialization, the increase in the number of private cars, and the burning of fossil fuels, air quality is decreasing, with increasingly serious air pollution. There are many pollutants in the atmosphere, such as SO2, NO2, CO2, NO, CO. internationally, a large number of scholars have conducted research on air pollution and air quality forecasts, concentrating on the forecasting of contaminants. Air pollution affects the life of a society, and even endangers the survival of mankind.</a:t>
            </a:r>
          </a:p>
          <a:p>
            <a:pPr algn="just"/>
            <a:endParaRPr lang="en-US" sz="2000" dirty="0"/>
          </a:p>
        </p:txBody>
      </p:sp>
      <p:sp>
        <p:nvSpPr>
          <p:cNvPr id="6" name="TextBox 5"/>
          <p:cNvSpPr txBox="1"/>
          <p:nvPr/>
        </p:nvSpPr>
        <p:spPr>
          <a:xfrm flipH="1">
            <a:off x="3814402" y="192449"/>
            <a:ext cx="5381297" cy="829945"/>
          </a:xfrm>
          <a:prstGeom prst="rect">
            <a:avLst/>
          </a:prstGeom>
          <a:noFill/>
        </p:spPr>
        <p:txBody>
          <a:bodyPr wrap="square" rtlCol="0">
            <a:spAutoFit/>
          </a:bodyPr>
          <a:lstStyle/>
          <a:p>
            <a:r>
              <a:rPr lang="en-US" sz="4800" dirty="0">
                <a:latin typeface="Times New Roman" panose="02020603050405020304" pitchFamily="18" charset="0"/>
                <a:cs typeface="Times New Roman" panose="02020603050405020304" pitchFamily="18" charset="0"/>
              </a:rPr>
              <a:t>INTRODUCTION</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1"/>
          <p:cNvSpPr txBox="1"/>
          <p:nvPr/>
        </p:nvSpPr>
        <p:spPr>
          <a:xfrm>
            <a:off x="1638300" y="2367280"/>
            <a:ext cx="10145395" cy="2553335"/>
          </a:xfrm>
          <a:prstGeom prst="rect">
            <a:avLst/>
          </a:prstGeom>
          <a:noFill/>
        </p:spPr>
        <p:txBody>
          <a:bodyPr wrap="square" rtlCol="0" anchor="t">
            <a:spAutoFit/>
          </a:bodyPr>
          <a:lstStyle/>
          <a:p>
            <a:pPr algn="just"/>
            <a:r>
              <a:rPr lang="en-US" sz="2000" dirty="0">
                <a:latin typeface="Times New Roman" panose="02020603050405020304" pitchFamily="18" charset="0"/>
                <a:cs typeface="Times New Roman" panose="02020603050405020304" pitchFamily="18" charset="0"/>
                <a:sym typeface="+mn-ea"/>
              </a:rPr>
              <a:t> 	During the Industrial Revolution, there was a dramatic increase in coal use by factories and households, and the smog caused significant morbidity and mortality, particularly when combined with stagnant atmospheric conditions. Humans are very sensitive to humidity, as the skin relies on the air to get rid of moisture. The process of sweating is your body's attempt to keep cool and maintain its current temperature. If the air is at 100-percent relative humidity, sweat will not evaporate into the air. As a result, we feel much hotter than the actual temperature when the relative humidity is high. If the relative humidity is low, we can feel much cooler than the actual temperature because our sweat evaporates easily, cooling us off. </a:t>
            </a:r>
            <a:endParaRPr lang="en-US" sz="2000">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383097" y="2247065"/>
            <a:ext cx="9816662" cy="3138170"/>
          </a:xfrm>
          <a:prstGeom prst="rect">
            <a:avLst/>
          </a:prstGeom>
          <a:noFill/>
        </p:spPr>
        <p:txBody>
          <a:bodyPr wrap="square">
            <a:spAutoFit/>
          </a:bodyPr>
          <a:lstStyle/>
          <a:p>
            <a:pPr algn="just"/>
            <a:r>
              <a:rPr lang="en-US" sz="2200" dirty="0">
                <a:latin typeface="Times New Roman" panose="02020603050405020304" pitchFamily="18" charset="0"/>
                <a:cs typeface="Times New Roman" panose="02020603050405020304" pitchFamily="18" charset="0"/>
              </a:rPr>
              <a:t>	 For example, if the air temperature e is 75 degrees Fahrenheit (24 degrees Celsius) and the relative humidity is zero percent, the air temperature feels like 69 degrees Fahrenheit (21 C) to our bodies. If the air temperature is 75 degrees Fahrenheit (24 C) and the relative humidity is 100 percent, we feel like it’s 80 degrees (27 C) out. The study of mathematical optimization delivers methods, theory and application domains to the field of machine learning. Data mining is a field of study within machine learning, and focuses on exploratory data analysis through unsupervised learning. In its application across business problems, machine learning is also referred to as predictive analytics</a:t>
            </a:r>
            <a:endParaRPr lang="en-IN" sz="22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1" name="Rectangle 89"/>
          <p:cNvSpPr>
            <a:spLocks noGrp="1" noRot="1" noChangeAspect="1" noMove="1" noResize="1" noEditPoints="1" noAdjustHandles="1" noChangeArrowheads="1" noChangeShapeType="1" noTextEdit="1"/>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2" name="Rectangle 91"/>
          <p:cNvSpPr>
            <a:spLocks noGrp="1" noRot="1" noChangeAspect="1" noMove="1" noResize="1" noEditPoints="1" noAdjustHandles="1" noChangeArrowheads="1" noChangeShapeType="1" noTextEdit="1"/>
          </p:cNvSpPr>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flipH="1">
            <a:off x="11565147" y="167768"/>
            <a:ext cx="148758" cy="153780"/>
          </a:xfrm>
        </p:spPr>
        <p:txBody>
          <a:bodyPr vert="horz" lIns="91440" tIns="45720" rIns="91440" bIns="45720" rtlCol="0" anchor="t">
            <a:normAutofit fontScale="90000"/>
          </a:bodyPr>
          <a:lstStyle/>
          <a:p>
            <a:br>
              <a:rPr lang="en-US" dirty="0">
                <a:ea typeface="+mj-lt"/>
                <a:cs typeface="+mj-lt"/>
              </a:rPr>
            </a:br>
            <a:br>
              <a:rPr lang="en-US" dirty="0">
                <a:ea typeface="+mj-lt"/>
                <a:cs typeface="+mj-lt"/>
              </a:rPr>
            </a:br>
            <a:endParaRPr lang="en-US" sz="2000" dirty="0"/>
          </a:p>
        </p:txBody>
      </p:sp>
      <p:pic>
        <p:nvPicPr>
          <p:cNvPr id="15" name="Content Placeholder 14" descr="Person laying down on a laptop"/>
          <p:cNvPicPr>
            <a:picLocks noGrp="1" noChangeAspect="1"/>
          </p:cNvPicPr>
          <p:nvPr>
            <p:ph sz="half" idx="1"/>
          </p:nvPr>
        </p:nvPicPr>
        <p:blipFill rotWithShape="1">
          <a:blip r:embed="rId3" cstate="print"/>
          <a:srcRect t="36" r="-1" b="-1"/>
          <a:stretch>
            <a:fillRect/>
          </a:stretch>
        </p:blipFill>
        <p:spPr>
          <a:xfrm>
            <a:off x="-1" y="10"/>
            <a:ext cx="4373546" cy="6857990"/>
          </a:xfrm>
          <a:prstGeom prst="rect">
            <a:avLst/>
          </a:prstGeom>
        </p:spPr>
      </p:pic>
      <p:sp>
        <p:nvSpPr>
          <p:cNvPr id="113" name="Rectangle 93"/>
          <p:cNvSpPr>
            <a:spLocks noGrp="1" noRot="1" noChangeAspect="1" noMove="1" noResize="1" noEditPoints="1" noAdjustHandles="1" noChangeArrowheads="1" noChangeShapeType="1" noTextEdit="1"/>
          </p:cNvSpPr>
          <p:nvPr/>
        </p:nvSpPr>
        <p:spPr>
          <a:xfrm>
            <a:off x="437354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61" name="Picture 61" descr="Free Images : air pollution, chemical, dark, dawn, energy, evening ..."/>
          <p:cNvPicPr>
            <a:picLocks noChangeAspect="1"/>
          </p:cNvPicPr>
          <p:nvPr/>
        </p:nvPicPr>
        <p:blipFill>
          <a:blip r:embed="rId4"/>
          <a:stretch>
            <a:fillRect/>
          </a:stretch>
        </p:blipFill>
        <p:spPr>
          <a:xfrm>
            <a:off x="0" y="0"/>
            <a:ext cx="4567555" cy="6858635"/>
          </a:xfrm>
          <a:prstGeom prst="rect">
            <a:avLst/>
          </a:prstGeom>
        </p:spPr>
      </p:pic>
      <p:sp>
        <p:nvSpPr>
          <p:cNvPr id="8" name="TextBox 7"/>
          <p:cNvSpPr txBox="1"/>
          <p:nvPr/>
        </p:nvSpPr>
        <p:spPr>
          <a:xfrm>
            <a:off x="5116782" y="1925831"/>
            <a:ext cx="6448533" cy="3784600"/>
          </a:xfrm>
          <a:prstGeom prst="rect">
            <a:avLst/>
          </a:prstGeom>
          <a:noFill/>
        </p:spPr>
        <p:txBody>
          <a:bodyPr wrap="square">
            <a:spAutoFit/>
          </a:bodyPr>
          <a:lstStyle/>
          <a:p>
            <a:pPr marL="342900" indent="-342900" algn="jus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In Earlier techniques such as Probability, Statistics etc. were used to predict the   pollutants involved in air, but those methods are very complex to  predict .</a:t>
            </a:r>
          </a:p>
          <a:p>
            <a:pPr marL="342900" indent="-342900" algn="jus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sym typeface="+mn-ea"/>
              </a:rPr>
              <a:t>sometimes the data is manuplated easily and data is  not shown accurately .</a:t>
            </a:r>
          </a:p>
          <a:p>
            <a:pPr marL="342900" indent="-342900" algn="jus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So we are   going to use </a:t>
            </a:r>
            <a:r>
              <a:rPr lang="en-US" sz="2400" dirty="0">
                <a:latin typeface="Times New Roman" panose="02020603050405020304" pitchFamily="18" charset="0"/>
                <a:cs typeface="Times New Roman" panose="02020603050405020304" pitchFamily="18" charset="0"/>
                <a:sym typeface="+mn-ea"/>
              </a:rPr>
              <a:t>Data mining techniques and</a:t>
            </a:r>
            <a:r>
              <a:rPr lang="en-US"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sym typeface="+mn-ea"/>
              </a:rPr>
              <a:t> Decision tree , Random forest </a:t>
            </a:r>
            <a:r>
              <a:rPr lang="en-US" sz="2400" dirty="0" err="1">
                <a:latin typeface="Times New Roman" panose="02020603050405020304" pitchFamily="18" charset="0"/>
                <a:cs typeface="Times New Roman" panose="02020603050405020304" pitchFamily="18" charset="0"/>
                <a:sym typeface="+mn-ea"/>
              </a:rPr>
              <a:t>algorthims </a:t>
            </a:r>
            <a:r>
              <a:rPr lang="en-US" sz="2400" dirty="0">
                <a:latin typeface="Times New Roman" panose="02020603050405020304" pitchFamily="18" charset="0"/>
                <a:cs typeface="Times New Roman" panose="02020603050405020304" pitchFamily="18" charset="0"/>
              </a:rPr>
              <a:t>for the better approach to predict the </a:t>
            </a:r>
            <a:r>
              <a:rPr lang="en-US" sz="2400" dirty="0" err="1">
                <a:latin typeface="Times New Roman" panose="02020603050405020304" pitchFamily="18" charset="0"/>
                <a:cs typeface="Times New Roman" panose="02020603050405020304" pitchFamily="18" charset="0"/>
              </a:rPr>
              <a:t>airpollution</a:t>
            </a:r>
            <a:r>
              <a:rPr lang="en-US" sz="2400" dirty="0">
                <a:latin typeface="Times New Roman" panose="02020603050405020304" pitchFamily="18" charset="0"/>
                <a:cs typeface="Times New Roman" panose="02020603050405020304" pitchFamily="18" charset="0"/>
              </a:rPr>
              <a:t> . </a:t>
            </a:r>
          </a:p>
        </p:txBody>
      </p:sp>
      <p:sp>
        <p:nvSpPr>
          <p:cNvPr id="10" name="TextBox 9"/>
          <p:cNvSpPr txBox="1"/>
          <p:nvPr/>
        </p:nvSpPr>
        <p:spPr>
          <a:xfrm>
            <a:off x="5265372" y="991315"/>
            <a:ext cx="4531771" cy="645160"/>
          </a:xfrm>
          <a:prstGeom prst="rect">
            <a:avLst/>
          </a:prstGeom>
          <a:noFill/>
        </p:spPr>
        <p:txBody>
          <a:bodyPr wrap="square">
            <a:spAutoFit/>
          </a:bodyPr>
          <a:lstStyle/>
          <a:p>
            <a:r>
              <a:rPr lang="en-US" sz="3600" dirty="0">
                <a:latin typeface="Times New Roman" panose="02020603050405020304" pitchFamily="18" charset="0"/>
                <a:cs typeface="Times New Roman" panose="02020603050405020304" pitchFamily="18" charset="0"/>
              </a:rPr>
              <a:t>EXISTING SYSTEM:</a:t>
            </a:r>
            <a:endParaRPr lang="en-US"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6" name="Picture 5" descr="Man looking at snow capped mountains"/>
          <p:cNvPicPr>
            <a:picLocks noChangeAspect="1"/>
          </p:cNvPicPr>
          <p:nvPr/>
        </p:nvPicPr>
        <p:blipFill rotWithShape="1">
          <a:blip r:embed="rId3" cstate="print"/>
          <a:srcRect l="82" r="-1" b="-1"/>
          <a:stretch>
            <a:fillRect/>
          </a:stretch>
        </p:blipFill>
        <p:spPr>
          <a:xfrm>
            <a:off x="4599773" y="-91956"/>
            <a:ext cx="7592227" cy="6857614"/>
          </a:xfrm>
          <a:prstGeom prst="rect">
            <a:avLst/>
          </a:prstGeom>
        </p:spPr>
      </p:pic>
      <p:sp>
        <p:nvSpPr>
          <p:cNvPr id="22" name="Rectangle 21"/>
          <p:cNvSpPr>
            <a:spLocks noGrp="1" noRot="1" noChangeAspect="1" noMove="1" noResize="1" noEditPoints="1" noAdjustHandles="1" noChangeArrowheads="1" noChangeShapeType="1" noTextEdit="1"/>
          </p:cNvSpPr>
          <p:nvPr/>
        </p:nvSpPr>
        <p:spPr>
          <a:xfrm>
            <a:off x="0" y="0"/>
            <a:ext cx="12192000" cy="6858000"/>
          </a:xfrm>
          <a:prstGeom prst="rect">
            <a:avLst/>
          </a:prstGeom>
          <a:solidFill>
            <a:schemeClr val="bg2">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5070430" y="448441"/>
            <a:ext cx="6154618" cy="868418"/>
          </a:xfrm>
        </p:spPr>
        <p:txBody>
          <a:bodyPr>
            <a:normAutofit/>
          </a:bodyPr>
          <a:lstStyle/>
          <a:p>
            <a:r>
              <a:rPr lang="en-US" sz="4800" dirty="0">
                <a:latin typeface="Times New Roman" panose="02020603050405020304" pitchFamily="18" charset="0"/>
                <a:cs typeface="Times New Roman" panose="02020603050405020304" pitchFamily="18" charset="0"/>
              </a:rPr>
              <a:t>PROPOSED SYSTEM</a:t>
            </a:r>
          </a:p>
        </p:txBody>
      </p:sp>
      <p:pic>
        <p:nvPicPr>
          <p:cNvPr id="8" name="Picture 7" descr="Oil refinery against blue sky"/>
          <p:cNvPicPr>
            <a:picLocks noChangeAspect="1"/>
          </p:cNvPicPr>
          <p:nvPr/>
        </p:nvPicPr>
        <p:blipFill rotWithShape="1">
          <a:blip r:embed="rId4"/>
          <a:srcRect l="32375" r="32375"/>
          <a:stretch>
            <a:fillRect/>
          </a:stretch>
        </p:blipFill>
        <p:spPr>
          <a:xfrm>
            <a:off x="20" y="10"/>
            <a:ext cx="4379956" cy="6989369"/>
          </a:xfrm>
          <a:prstGeom prst="rect">
            <a:avLst/>
          </a:prstGeom>
        </p:spPr>
      </p:pic>
      <p:sp>
        <p:nvSpPr>
          <p:cNvPr id="24" name="Rectangle 23"/>
          <p:cNvSpPr>
            <a:spLocks noGrp="1" noRot="1" noChangeAspect="1" noMove="1" noResize="1" noEditPoints="1" noAdjustHandles="1" noChangeArrowheads="1" noChangeShapeType="1" noTextEdit="1"/>
          </p:cNvSpPr>
          <p:nvPr/>
        </p:nvSpPr>
        <p:spPr>
          <a:xfrm>
            <a:off x="0" y="3314700"/>
            <a:ext cx="4373545" cy="228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p:cNvSpPr>
            <a:spLocks noGrp="1" noRot="1" noChangeAspect="1" noMove="1" noResize="1" noEditPoints="1" noAdjustHandles="1" noChangeArrowheads="1" noChangeShapeType="1" noTextEdit="1"/>
          </p:cNvSpPr>
          <p:nvPr/>
        </p:nvSpPr>
        <p:spPr>
          <a:xfrm>
            <a:off x="437354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Content Placeholder 20"/>
          <p:cNvSpPr>
            <a:spLocks noGrp="1"/>
          </p:cNvSpPr>
          <p:nvPr>
            <p:ph idx="1"/>
          </p:nvPr>
        </p:nvSpPr>
        <p:spPr>
          <a:xfrm>
            <a:off x="15218568" y="5322095"/>
            <a:ext cx="64293" cy="2878930"/>
          </a:xfrm>
        </p:spPr>
        <p:txBody>
          <a:bodyPr/>
          <a:lstStyle/>
          <a:p>
            <a:endParaRPr lang="en-US"/>
          </a:p>
        </p:txBody>
      </p:sp>
      <p:sp>
        <p:nvSpPr>
          <p:cNvPr id="23" name="TextBox 22"/>
          <p:cNvSpPr txBox="1"/>
          <p:nvPr/>
        </p:nvSpPr>
        <p:spPr>
          <a:xfrm>
            <a:off x="5070475" y="1494155"/>
            <a:ext cx="6750685" cy="4154170"/>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pPr marL="342900" indent="-342900" algn="jus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The air pollution prediction using  </a:t>
            </a:r>
            <a:r>
              <a:rPr lang="en-US" sz="2400" dirty="0">
                <a:latin typeface="Times New Roman" panose="02020603050405020304" pitchFamily="18" charset="0"/>
                <a:cs typeface="Times New Roman" panose="02020603050405020304" pitchFamily="18" charset="0"/>
                <a:sym typeface="+mn-ea"/>
              </a:rPr>
              <a:t>Data mining techniques </a:t>
            </a:r>
            <a:r>
              <a:rPr lang="en-US" sz="2400" dirty="0">
                <a:latin typeface="Times New Roman" panose="02020603050405020304" pitchFamily="18" charset="0"/>
                <a:cs typeface="Times New Roman" panose="02020603050405020304" pitchFamily="18" charset="0"/>
              </a:rPr>
              <a:t>considers two methods learning algorithms such as decision tree and Random forest algorithms. </a:t>
            </a:r>
          </a:p>
          <a:p>
            <a:pPr marL="342900" indent="-342900" algn="jus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The  </a:t>
            </a:r>
            <a:r>
              <a:rPr lang="en-US" sz="2400" dirty="0">
                <a:latin typeface="Times New Roman" panose="02020603050405020304" pitchFamily="18" charset="0"/>
                <a:cs typeface="Times New Roman" panose="02020603050405020304" pitchFamily="18" charset="0"/>
                <a:sym typeface="+mn-ea"/>
              </a:rPr>
              <a:t>Data mining techniques </a:t>
            </a:r>
            <a:r>
              <a:rPr lang="en-US" sz="2400" dirty="0">
                <a:latin typeface="Times New Roman" panose="02020603050405020304" pitchFamily="18" charset="0"/>
                <a:cs typeface="Times New Roman" panose="02020603050405020304" pitchFamily="18" charset="0"/>
              </a:rPr>
              <a:t>for the better approach to predict the </a:t>
            </a:r>
            <a:r>
              <a:rPr lang="en-US" sz="2400" dirty="0" err="1">
                <a:latin typeface="Times New Roman" panose="02020603050405020304" pitchFamily="18" charset="0"/>
                <a:cs typeface="Times New Roman" panose="02020603050405020304" pitchFamily="18" charset="0"/>
              </a:rPr>
              <a:t>airpollution</a:t>
            </a:r>
            <a:r>
              <a:rPr lang="en-US" sz="2400" dirty="0">
                <a:latin typeface="Times New Roman" panose="02020603050405020304" pitchFamily="18" charset="0"/>
                <a:cs typeface="Times New Roman" panose="02020603050405020304" pitchFamily="18" charset="0"/>
              </a:rPr>
              <a:t> and quality of air  which the need to predict air, relative humidity .  considering various parameters. such as CO,NO2, NO, Temperature etc.</a:t>
            </a:r>
          </a:p>
          <a:p>
            <a:pPr marL="342900" indent="-342900" algn="jus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So,to</a:t>
            </a:r>
            <a:r>
              <a:rPr lang="en-US" sz="2400" dirty="0">
                <a:latin typeface="Times New Roman" panose="02020603050405020304" pitchFamily="18" charset="0"/>
                <a:cs typeface="Times New Roman" panose="02020603050405020304" pitchFamily="18" charset="0"/>
              </a:rPr>
              <a:t> predict the pollution of air whether its increasing  year by year or  </a:t>
            </a:r>
            <a:r>
              <a:rPr lang="en-US" sz="2400" dirty="0" err="1">
                <a:latin typeface="Times New Roman" panose="02020603050405020304" pitchFamily="18" charset="0"/>
                <a:cs typeface="Times New Roman" panose="02020603050405020304" pitchFamily="18" charset="0"/>
              </a:rPr>
              <a:t>decreasing.</a:t>
            </a:r>
            <a:endParaRPr lang="en-US" sz="2400" dirty="0">
              <a:latin typeface="Times New Roman" panose="02020603050405020304" pitchFamily="18" charset="0"/>
              <a:cs typeface="Times New Roman" panose="02020603050405020304" pitchFamily="18" charset="0"/>
            </a:endParaRPr>
          </a:p>
        </p:txBody>
      </p:sp>
    </p:spTree>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436880"/>
            <a:ext cx="6342380" cy="1734820"/>
          </a:xfrm>
        </p:spPr>
        <p:txBody>
          <a:bodyPr/>
          <a:lstStyle/>
          <a:p>
            <a:r>
              <a:rPr lang="en-US"/>
              <a:t>METHODOLOGIES USED:-</a:t>
            </a:r>
          </a:p>
        </p:txBody>
      </p:sp>
      <p:sp>
        <p:nvSpPr>
          <p:cNvPr id="3" name="Content Placeholder 2"/>
          <p:cNvSpPr>
            <a:spLocks noGrp="1"/>
          </p:cNvSpPr>
          <p:nvPr>
            <p:ph idx="1"/>
          </p:nvPr>
        </p:nvSpPr>
        <p:spPr>
          <a:xfrm>
            <a:off x="1371600" y="2306320"/>
            <a:ext cx="6329680" cy="3268980"/>
          </a:xfrm>
        </p:spPr>
        <p:txBody>
          <a:bodyPr/>
          <a:lstStyle/>
          <a:p>
            <a:pPr>
              <a:buFont typeface="Wingdings" panose="05000000000000000000" charset="0"/>
              <a:buChar char="Ø"/>
            </a:pPr>
            <a:r>
              <a:rPr lang="en-US" sz="2800">
                <a:latin typeface="Times New Roman" panose="02020603050405020304" pitchFamily="18" charset="0"/>
                <a:cs typeface="Times New Roman" panose="02020603050405020304" pitchFamily="18" charset="0"/>
                <a:sym typeface="+mn-ea"/>
              </a:rPr>
              <a:t>DECESSION TREE ALGORITHM</a:t>
            </a:r>
          </a:p>
          <a:p>
            <a:pPr>
              <a:buFont typeface="Wingdings" panose="05000000000000000000" charset="0"/>
              <a:buChar char="Ø"/>
            </a:pPr>
            <a:endParaRPr lang="en-US" sz="2800">
              <a:latin typeface="Times New Roman" panose="02020603050405020304" pitchFamily="18" charset="0"/>
              <a:cs typeface="Times New Roman" panose="02020603050405020304" pitchFamily="18" charset="0"/>
              <a:sym typeface="+mn-ea"/>
            </a:endParaRPr>
          </a:p>
          <a:p>
            <a:pPr>
              <a:buFont typeface="Wingdings" panose="05000000000000000000" charset="0"/>
              <a:buChar char="Ø"/>
            </a:pPr>
            <a:endParaRPr lang="en-US" sz="2800">
              <a:latin typeface="Times New Roman" panose="02020603050405020304" pitchFamily="18" charset="0"/>
              <a:cs typeface="Times New Roman" panose="02020603050405020304" pitchFamily="18" charset="0"/>
              <a:sym typeface="+mn-ea"/>
            </a:endParaRPr>
          </a:p>
          <a:p>
            <a:pPr>
              <a:buFont typeface="Wingdings" panose="05000000000000000000" charset="0"/>
              <a:buChar char="Ø"/>
            </a:pPr>
            <a:endParaRPr lang="en-US" sz="2800">
              <a:latin typeface="Times New Roman" panose="02020603050405020304" pitchFamily="18" charset="0"/>
              <a:cs typeface="Times New Roman" panose="02020603050405020304" pitchFamily="18" charset="0"/>
              <a:sym typeface="+mn-ea"/>
            </a:endParaRPr>
          </a:p>
          <a:p>
            <a:pPr>
              <a:buFont typeface="Wingdings" panose="05000000000000000000" charset="0"/>
              <a:buChar char="Ø"/>
            </a:pPr>
            <a:r>
              <a:rPr lang="en-US" sz="2800">
                <a:latin typeface="Times New Roman" panose="02020603050405020304" pitchFamily="18" charset="0"/>
                <a:cs typeface="Times New Roman" panose="02020603050405020304" pitchFamily="18" charset="0"/>
                <a:sym typeface="+mn-ea"/>
              </a:rPr>
              <a:t>RANDOM FOREST ALGORITHM</a:t>
            </a:r>
            <a:endParaRPr lang="en-US" sz="2800">
              <a:latin typeface="Times New Roman" panose="02020603050405020304" pitchFamily="18" charset="0"/>
              <a:cs typeface="Times New Roman" panose="02020603050405020304" pitchFamily="18" charset="0"/>
            </a:endParaRPr>
          </a:p>
          <a:p>
            <a:pPr>
              <a:buFont typeface="Wingdings" panose="05000000000000000000" charset="0"/>
              <a:buChar char="Ø"/>
            </a:pPr>
            <a:endParaRPr lang="en-US" sz="2800">
              <a:latin typeface="Times New Roman" panose="02020603050405020304" pitchFamily="18" charset="0"/>
              <a:cs typeface="Times New Roman" panose="02020603050405020304" pitchFamily="18" charset="0"/>
            </a:endParaRPr>
          </a:p>
          <a:p>
            <a:pPr>
              <a:buFont typeface="Wingdings" panose="05000000000000000000" charset="0"/>
              <a:buChar char="Ø"/>
            </a:pPr>
            <a:endParaRPr lang="en-US" sz="2800">
              <a:latin typeface="Times New Roman" panose="02020603050405020304" pitchFamily="18" charset="0"/>
              <a:cs typeface="Times New Roman" panose="02020603050405020304" pitchFamily="18" charset="0"/>
            </a:endParaRPr>
          </a:p>
        </p:txBody>
      </p:sp>
    </p:spTree>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 Boardroom</Template>
  <TotalTime>0</TotalTime>
  <Words>1996</Words>
  <Application>Microsoft Office PowerPoint</Application>
  <PresentationFormat>Widescreen</PresentationFormat>
  <Paragraphs>101</Paragraphs>
  <Slides>20</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Calibri</vt:lpstr>
      <vt:lpstr>Franklin Gothic Book</vt:lpstr>
      <vt:lpstr>Times New Roman</vt:lpstr>
      <vt:lpstr>Wingdings</vt:lpstr>
      <vt:lpstr>Crop</vt:lpstr>
      <vt:lpstr>AIR POLLUTION PREDICTION USING RANDOM FOREST AND DECISION TREE ALGORITHM</vt:lpstr>
      <vt:lpstr>CONTEXT </vt:lpstr>
      <vt:lpstr>PowerPoint Presentation</vt:lpstr>
      <vt:lpstr>PowerPoint Presentation</vt:lpstr>
      <vt:lpstr>PowerPoint Presentation</vt:lpstr>
      <vt:lpstr>PowerPoint Presentation</vt:lpstr>
      <vt:lpstr>  </vt:lpstr>
      <vt:lpstr>PROPOSED SYSTEM</vt:lpstr>
      <vt:lpstr>METHODOLOGIES USED:-</vt:lpstr>
      <vt:lpstr>PowerPoint Presentation</vt:lpstr>
      <vt:lpstr>Decission tree Diagram:</vt:lpstr>
      <vt:lpstr>PowerPoint Presentation</vt:lpstr>
      <vt:lpstr>Flow chart of Random forest:</vt:lpstr>
      <vt:lpstr>Literature Survey </vt:lpstr>
      <vt:lpstr>PowerPoint Presentation</vt:lpstr>
      <vt:lpstr>Literature Survey</vt:lpstr>
      <vt:lpstr>PowerPoint Presentation</vt:lpstr>
      <vt:lpstr>DATA SET:-  Reference:-https://github.com/BalaKowsalya/indian-air-quality   </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Tel Design</dc:title>
  <dc:creator/>
  <cp:lastModifiedBy/>
  <cp:revision>227</cp:revision>
  <dcterms:created xsi:type="dcterms:W3CDTF">2020-01-30T05:45:00Z</dcterms:created>
  <dcterms:modified xsi:type="dcterms:W3CDTF">2023-02-15T06:59:37Z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ICV">
    <vt:lpwstr>3F58873A7B88480CA64841540D745197</vt:lpwstr>
  </property>
  <property fmtid="{D5CDD505-2E9C-101B-9397-08002B2CF9AE}" pid="4" name="KSOProductBuildVer">
    <vt:lpwstr>1033-11.2.0.11440</vt:lpwstr>
  </property>
</Properties>
</file>